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2"/>
  </p:notesMasterIdLst>
  <p:sldIdLst>
    <p:sldId id="317" r:id="rId2"/>
    <p:sldId id="318" r:id="rId3"/>
    <p:sldId id="319" r:id="rId4"/>
    <p:sldId id="258" r:id="rId5"/>
    <p:sldId id="259" r:id="rId6"/>
    <p:sldId id="315" r:id="rId7"/>
    <p:sldId id="316" r:id="rId8"/>
    <p:sldId id="263" r:id="rId9"/>
    <p:sldId id="279" r:id="rId10"/>
    <p:sldId id="264" r:id="rId11"/>
    <p:sldId id="286" r:id="rId12"/>
    <p:sldId id="265" r:id="rId13"/>
    <p:sldId id="288" r:id="rId14"/>
    <p:sldId id="266" r:id="rId15"/>
    <p:sldId id="282" r:id="rId16"/>
    <p:sldId id="308" r:id="rId17"/>
    <p:sldId id="268" r:id="rId18"/>
    <p:sldId id="269" r:id="rId19"/>
    <p:sldId id="310" r:id="rId20"/>
    <p:sldId id="311" r:id="rId21"/>
    <p:sldId id="312" r:id="rId22"/>
    <p:sldId id="280" r:id="rId23"/>
    <p:sldId id="313" r:id="rId24"/>
    <p:sldId id="309" r:id="rId25"/>
    <p:sldId id="271" r:id="rId26"/>
    <p:sldId id="281" r:id="rId27"/>
    <p:sldId id="307" r:id="rId28"/>
    <p:sldId id="295" r:id="rId29"/>
    <p:sldId id="320" r:id="rId30"/>
    <p:sldId id="321" r:id="rId31"/>
    <p:sldId id="326" r:id="rId32"/>
    <p:sldId id="274" r:id="rId33"/>
    <p:sldId id="275" r:id="rId34"/>
    <p:sldId id="261" r:id="rId35"/>
    <p:sldId id="291" r:id="rId36"/>
    <p:sldId id="278" r:id="rId37"/>
    <p:sldId id="292" r:id="rId38"/>
    <p:sldId id="293" r:id="rId39"/>
    <p:sldId id="290" r:id="rId40"/>
    <p:sldId id="284" r:id="rId41"/>
    <p:sldId id="299" r:id="rId42"/>
    <p:sldId id="296" r:id="rId43"/>
    <p:sldId id="302" r:id="rId44"/>
    <p:sldId id="297" r:id="rId45"/>
    <p:sldId id="322" r:id="rId46"/>
    <p:sldId id="323" r:id="rId47"/>
    <p:sldId id="324" r:id="rId48"/>
    <p:sldId id="325" r:id="rId49"/>
    <p:sldId id="305" r:id="rId50"/>
    <p:sldId id="31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E3E0"/>
    <a:srgbClr val="E2E3DF"/>
    <a:srgbClr val="DFDE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4E6589-0CCE-54DF-9F05-83CA1635E035}" v="5" dt="2024-09-24T16:58:13.5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67937"/>
  </p:normalViewPr>
  <p:slideViewPr>
    <p:cSldViewPr snapToGrid="0">
      <p:cViewPr varScale="1">
        <p:scale>
          <a:sx n="76" d="100"/>
          <a:sy n="76" d="100"/>
        </p:scale>
        <p:origin x="206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36C280-E5CD-4227-81B0-2B1E56F14E3D}" type="doc">
      <dgm:prSet loTypeId="urn:microsoft.com/office/officeart/2005/8/layout/chevron1" loCatId="process" qsTypeId="urn:microsoft.com/office/officeart/2005/8/quickstyle/simple1" qsCatId="simple" csTypeId="urn:microsoft.com/office/officeart/2005/8/colors/accent1_2" csCatId="accent1" phldr="1"/>
      <dgm:spPr/>
    </dgm:pt>
    <dgm:pt modelId="{1CB14522-F153-4351-AE15-AC1C213781A4}">
      <dgm:prSet phldrT="[Text]" phldr="0"/>
      <dgm:spPr/>
      <dgm:t>
        <a:bodyPr/>
        <a:lstStyle/>
        <a:p>
          <a:r>
            <a:rPr lang="en-US">
              <a:latin typeface="Trade Gothic Next Cond"/>
            </a:rPr>
            <a:t>Present</a:t>
          </a:r>
          <a:endParaRPr lang="en-US"/>
        </a:p>
      </dgm:t>
    </dgm:pt>
    <dgm:pt modelId="{EB000110-5EDC-46E9-A259-432132F1BF20}" type="parTrans" cxnId="{46BA9EDA-A65A-4F43-A14E-D6A514BFB8F4}">
      <dgm:prSet/>
      <dgm:spPr/>
      <dgm:t>
        <a:bodyPr/>
        <a:lstStyle/>
        <a:p>
          <a:endParaRPr lang="en-US"/>
        </a:p>
      </dgm:t>
    </dgm:pt>
    <dgm:pt modelId="{4A0E41D2-51DB-49E4-B6BF-E20C55DE67B9}" type="sibTrans" cxnId="{46BA9EDA-A65A-4F43-A14E-D6A514BFB8F4}">
      <dgm:prSet/>
      <dgm:spPr/>
      <dgm:t>
        <a:bodyPr/>
        <a:lstStyle/>
        <a:p>
          <a:endParaRPr lang="en-US"/>
        </a:p>
      </dgm:t>
    </dgm:pt>
    <dgm:pt modelId="{B6117CDC-B64D-4B8E-A64A-5A95284F0B52}">
      <dgm:prSet phldrT="[Text]" phldr="0"/>
      <dgm:spPr/>
      <dgm:t>
        <a:bodyPr/>
        <a:lstStyle/>
        <a:p>
          <a:pPr rtl="0"/>
          <a:r>
            <a:rPr lang="en-US">
              <a:latin typeface="Trade Gothic Next Cond"/>
            </a:rPr>
            <a:t>1-2 weeks out</a:t>
          </a:r>
          <a:endParaRPr lang="en-US"/>
        </a:p>
      </dgm:t>
    </dgm:pt>
    <dgm:pt modelId="{2961F9B9-8B38-4FB5-926C-90448874E820}" type="parTrans" cxnId="{897015DE-689B-4AAA-AE42-6E74DEA459ED}">
      <dgm:prSet/>
      <dgm:spPr/>
      <dgm:t>
        <a:bodyPr/>
        <a:lstStyle/>
        <a:p>
          <a:endParaRPr lang="en-US"/>
        </a:p>
      </dgm:t>
    </dgm:pt>
    <dgm:pt modelId="{19144127-F640-4BCD-9BCC-20297EEF3BF5}" type="sibTrans" cxnId="{897015DE-689B-4AAA-AE42-6E74DEA459ED}">
      <dgm:prSet/>
      <dgm:spPr/>
      <dgm:t>
        <a:bodyPr/>
        <a:lstStyle/>
        <a:p>
          <a:endParaRPr lang="en-US"/>
        </a:p>
      </dgm:t>
    </dgm:pt>
    <dgm:pt modelId="{62647A97-0630-405C-89E2-DB9C016DDEF6}">
      <dgm:prSet phldrT="[Text]" phldr="0"/>
      <dgm:spPr/>
      <dgm:t>
        <a:bodyPr/>
        <a:lstStyle/>
        <a:p>
          <a:pPr rtl="0"/>
          <a:r>
            <a:rPr lang="en-US">
              <a:latin typeface="Trade Gothic Next Cond"/>
            </a:rPr>
            <a:t>4-5 weeks out</a:t>
          </a:r>
          <a:endParaRPr lang="en-US"/>
        </a:p>
      </dgm:t>
    </dgm:pt>
    <dgm:pt modelId="{5CAD52C0-3054-4DC6-852B-6737849B6378}" type="parTrans" cxnId="{97E2D308-EBAB-4298-A141-014C90AEFB11}">
      <dgm:prSet/>
      <dgm:spPr/>
      <dgm:t>
        <a:bodyPr/>
        <a:lstStyle/>
        <a:p>
          <a:endParaRPr lang="en-US"/>
        </a:p>
      </dgm:t>
    </dgm:pt>
    <dgm:pt modelId="{0C40A49E-6448-4BB6-AE2B-544F4E392427}" type="sibTrans" cxnId="{97E2D308-EBAB-4298-A141-014C90AEFB11}">
      <dgm:prSet/>
      <dgm:spPr/>
      <dgm:t>
        <a:bodyPr/>
        <a:lstStyle/>
        <a:p>
          <a:endParaRPr lang="en-US"/>
        </a:p>
      </dgm:t>
    </dgm:pt>
    <dgm:pt modelId="{A99EF61E-1AE3-4080-906F-2AC49931019F}">
      <dgm:prSet phldr="0"/>
      <dgm:spPr/>
      <dgm:t>
        <a:bodyPr/>
        <a:lstStyle/>
        <a:p>
          <a:pPr rtl="0"/>
          <a:r>
            <a:rPr lang="en-US">
              <a:latin typeface="Trade Gothic Next Cond"/>
            </a:rPr>
            <a:t>8-9 weeks out</a:t>
          </a:r>
        </a:p>
      </dgm:t>
    </dgm:pt>
    <dgm:pt modelId="{8A1D47F0-FBE2-4808-926F-DD356D5C9829}" type="parTrans" cxnId="{F7AE548B-04B2-4534-B5D4-D377A1E39A2E}">
      <dgm:prSet/>
      <dgm:spPr/>
      <dgm:t>
        <a:bodyPr/>
        <a:lstStyle/>
        <a:p>
          <a:endParaRPr lang="en-US"/>
        </a:p>
      </dgm:t>
    </dgm:pt>
    <dgm:pt modelId="{750E5ED7-E7BF-4997-8849-192E02033FF9}" type="sibTrans" cxnId="{F7AE548B-04B2-4534-B5D4-D377A1E39A2E}">
      <dgm:prSet/>
      <dgm:spPr/>
      <dgm:t>
        <a:bodyPr/>
        <a:lstStyle/>
        <a:p>
          <a:endParaRPr lang="en-US"/>
        </a:p>
      </dgm:t>
    </dgm:pt>
    <dgm:pt modelId="{DE719636-A865-4383-9514-9607552097E3}">
      <dgm:prSet phldr="0"/>
      <dgm:spPr/>
      <dgm:t>
        <a:bodyPr/>
        <a:lstStyle/>
        <a:p>
          <a:pPr rtl="0"/>
          <a:r>
            <a:rPr lang="en-US">
              <a:latin typeface="Trade Gothic Next Cond"/>
            </a:rPr>
            <a:t>Arm is fully functional correct range of motion</a:t>
          </a:r>
        </a:p>
      </dgm:t>
    </dgm:pt>
    <dgm:pt modelId="{185EA2A3-DD70-4546-BED4-6A5CDE29705D}" type="parTrans" cxnId="{5A1C6EA7-99B5-43D0-83D4-8BA5F36E5B7F}">
      <dgm:prSet/>
      <dgm:spPr/>
      <dgm:t>
        <a:bodyPr/>
        <a:lstStyle/>
        <a:p>
          <a:endParaRPr lang="en-US"/>
        </a:p>
      </dgm:t>
    </dgm:pt>
    <dgm:pt modelId="{664095D5-CB4E-4813-8CFB-E9974D00E64A}" type="sibTrans" cxnId="{5A1C6EA7-99B5-43D0-83D4-8BA5F36E5B7F}">
      <dgm:prSet/>
      <dgm:spPr/>
      <dgm:t>
        <a:bodyPr/>
        <a:lstStyle/>
        <a:p>
          <a:endParaRPr lang="en-US"/>
        </a:p>
      </dgm:t>
    </dgm:pt>
    <dgm:pt modelId="{CB2A922D-A705-44CA-B501-14D571A66110}">
      <dgm:prSet phldr="0"/>
      <dgm:spPr/>
      <dgm:t>
        <a:bodyPr/>
        <a:lstStyle/>
        <a:p>
          <a:pPr rtl="0"/>
          <a:r>
            <a:rPr lang="en-US">
              <a:latin typeface="Trade Gothic Next Cond"/>
            </a:rPr>
            <a:t>Base of rover complete</a:t>
          </a:r>
        </a:p>
      </dgm:t>
    </dgm:pt>
    <dgm:pt modelId="{B385AE85-266F-4300-BC54-0F78D2185156}" type="parTrans" cxnId="{90AC5AD9-C613-400A-945A-9D728F0C10B5}">
      <dgm:prSet/>
      <dgm:spPr/>
      <dgm:t>
        <a:bodyPr/>
        <a:lstStyle/>
        <a:p>
          <a:endParaRPr lang="en-US"/>
        </a:p>
      </dgm:t>
    </dgm:pt>
    <dgm:pt modelId="{23A7CC98-C450-4C04-9672-92E8FF17BE6C}" type="sibTrans" cxnId="{90AC5AD9-C613-400A-945A-9D728F0C10B5}">
      <dgm:prSet/>
      <dgm:spPr/>
      <dgm:t>
        <a:bodyPr/>
        <a:lstStyle/>
        <a:p>
          <a:endParaRPr lang="en-US"/>
        </a:p>
      </dgm:t>
    </dgm:pt>
    <dgm:pt modelId="{ADCE9E51-433A-4122-B306-7BACF03F16F3}">
      <dgm:prSet phldr="0"/>
      <dgm:spPr/>
      <dgm:t>
        <a:bodyPr/>
        <a:lstStyle/>
        <a:p>
          <a:pPr rtl="0"/>
          <a:r>
            <a:rPr lang="en-US">
              <a:latin typeface="Trade Gothic Next Cond"/>
            </a:rPr>
            <a:t>Spectrometer built and mounted</a:t>
          </a:r>
        </a:p>
      </dgm:t>
    </dgm:pt>
    <dgm:pt modelId="{13E3FF9E-3288-4C41-AE34-CC46BD3D6128}" type="parTrans" cxnId="{B9B06CBA-116A-469E-B484-56A7BCA4EBFB}">
      <dgm:prSet/>
      <dgm:spPr/>
      <dgm:t>
        <a:bodyPr/>
        <a:lstStyle/>
        <a:p>
          <a:endParaRPr lang="en-US"/>
        </a:p>
      </dgm:t>
    </dgm:pt>
    <dgm:pt modelId="{0D12B8B8-D357-4FDD-8C6D-DF2DDC95BC07}" type="sibTrans" cxnId="{B9B06CBA-116A-469E-B484-56A7BCA4EBFB}">
      <dgm:prSet/>
      <dgm:spPr/>
      <dgm:t>
        <a:bodyPr/>
        <a:lstStyle/>
        <a:p>
          <a:endParaRPr lang="en-US"/>
        </a:p>
      </dgm:t>
    </dgm:pt>
    <dgm:pt modelId="{0C974E2B-4AD2-482C-A613-24AA6BE4E622}">
      <dgm:prSet phldr="0"/>
      <dgm:spPr/>
      <dgm:t>
        <a:bodyPr/>
        <a:lstStyle/>
        <a:p>
          <a:pPr rtl="0"/>
          <a:r>
            <a:rPr lang="en-US">
              <a:latin typeface="Trade Gothic Next Cond"/>
            </a:rPr>
            <a:t>PCB constructed and fully operating</a:t>
          </a:r>
        </a:p>
      </dgm:t>
    </dgm:pt>
    <dgm:pt modelId="{0A32ACB5-D330-45C8-BC33-8D4E03707E1D}" type="parTrans" cxnId="{BB76A966-0315-4F84-9BCD-D618B49C941D}">
      <dgm:prSet/>
      <dgm:spPr/>
      <dgm:t>
        <a:bodyPr/>
        <a:lstStyle/>
        <a:p>
          <a:endParaRPr lang="en-US"/>
        </a:p>
      </dgm:t>
    </dgm:pt>
    <dgm:pt modelId="{F1612C2B-69D4-4F62-AE59-9F7936A95A21}" type="sibTrans" cxnId="{BB76A966-0315-4F84-9BCD-D618B49C941D}">
      <dgm:prSet/>
      <dgm:spPr/>
      <dgm:t>
        <a:bodyPr/>
        <a:lstStyle/>
        <a:p>
          <a:endParaRPr lang="en-US"/>
        </a:p>
      </dgm:t>
    </dgm:pt>
    <dgm:pt modelId="{0FE8A3DC-68C1-4AA8-B6DA-FEED2F48373F}">
      <dgm:prSet phldr="0"/>
      <dgm:spPr/>
      <dgm:t>
        <a:bodyPr/>
        <a:lstStyle/>
        <a:p>
          <a:pPr rtl="0"/>
          <a:r>
            <a:rPr lang="en-US">
              <a:latin typeface="Trade Gothic Next Cond"/>
            </a:rPr>
            <a:t>Hardware is finished and integrated</a:t>
          </a:r>
        </a:p>
      </dgm:t>
    </dgm:pt>
    <dgm:pt modelId="{DC96FE33-D044-40CA-B95B-61D1F5D603D5}" type="parTrans" cxnId="{F65DB0AF-98D4-4FB3-B727-C0302111A582}">
      <dgm:prSet/>
      <dgm:spPr/>
      <dgm:t>
        <a:bodyPr/>
        <a:lstStyle/>
        <a:p>
          <a:endParaRPr lang="en-US"/>
        </a:p>
      </dgm:t>
    </dgm:pt>
    <dgm:pt modelId="{959BE0D1-6A04-403A-8C0F-BAAB25943D3F}" type="sibTrans" cxnId="{F65DB0AF-98D4-4FB3-B727-C0302111A582}">
      <dgm:prSet/>
      <dgm:spPr/>
      <dgm:t>
        <a:bodyPr/>
        <a:lstStyle/>
        <a:p>
          <a:endParaRPr lang="en-US"/>
        </a:p>
      </dgm:t>
    </dgm:pt>
    <dgm:pt modelId="{E1AB3DB7-4A90-4303-8F37-35C7757992EF}">
      <dgm:prSet phldr="0"/>
      <dgm:spPr/>
      <dgm:t>
        <a:bodyPr/>
        <a:lstStyle/>
        <a:p>
          <a:pPr rtl="0"/>
          <a:r>
            <a:rPr lang="en-US">
              <a:latin typeface="Trade Gothic Next Cond"/>
            </a:rPr>
            <a:t>Midterm Demo</a:t>
          </a:r>
        </a:p>
      </dgm:t>
    </dgm:pt>
    <dgm:pt modelId="{5C35C337-1ED5-4E53-97C0-02A77B1FBF0A}" type="parTrans" cxnId="{01369413-AABA-485A-BCEF-A739B5467BBD}">
      <dgm:prSet/>
      <dgm:spPr/>
      <dgm:t>
        <a:bodyPr/>
        <a:lstStyle/>
        <a:p>
          <a:endParaRPr lang="en-US"/>
        </a:p>
      </dgm:t>
    </dgm:pt>
    <dgm:pt modelId="{D6490A3F-E37C-4B7E-9369-2D3FB373EC1E}" type="sibTrans" cxnId="{01369413-AABA-485A-BCEF-A739B5467BBD}">
      <dgm:prSet/>
      <dgm:spPr/>
      <dgm:t>
        <a:bodyPr/>
        <a:lstStyle/>
        <a:p>
          <a:endParaRPr lang="en-US"/>
        </a:p>
      </dgm:t>
    </dgm:pt>
    <dgm:pt modelId="{0023089F-A5C6-4225-9453-98E254349304}">
      <dgm:prSet phldr="0"/>
      <dgm:spPr/>
      <dgm:t>
        <a:bodyPr/>
        <a:lstStyle/>
        <a:p>
          <a:pPr rtl="0"/>
          <a:r>
            <a:rPr lang="en-US">
              <a:latin typeface="Trade Gothic Next Cond"/>
            </a:rPr>
            <a:t>6-7 weeks out</a:t>
          </a:r>
        </a:p>
      </dgm:t>
    </dgm:pt>
    <dgm:pt modelId="{99568208-E8BC-42C7-919F-8EC3DD210EE6}" type="parTrans" cxnId="{7D8B0D4D-9C66-4E71-BE49-C6CC2B9A7F1E}">
      <dgm:prSet/>
      <dgm:spPr/>
      <dgm:t>
        <a:bodyPr/>
        <a:lstStyle/>
        <a:p>
          <a:endParaRPr lang="en-US"/>
        </a:p>
      </dgm:t>
    </dgm:pt>
    <dgm:pt modelId="{099D28BD-0981-494E-9F1F-2B168DEC6527}" type="sibTrans" cxnId="{7D8B0D4D-9C66-4E71-BE49-C6CC2B9A7F1E}">
      <dgm:prSet/>
      <dgm:spPr/>
      <dgm:t>
        <a:bodyPr/>
        <a:lstStyle/>
        <a:p>
          <a:endParaRPr lang="en-US"/>
        </a:p>
      </dgm:t>
    </dgm:pt>
    <dgm:pt modelId="{E223B1A8-B79B-4EB2-B0DF-6DEB3178794B}">
      <dgm:prSet phldr="0"/>
      <dgm:spPr/>
      <dgm:t>
        <a:bodyPr/>
        <a:lstStyle/>
        <a:p>
          <a:pPr rtl="0"/>
          <a:r>
            <a:rPr lang="en-US">
              <a:latin typeface="Trade Gothic Next Cond"/>
            </a:rPr>
            <a:t>Software is finsihed and integrated</a:t>
          </a:r>
        </a:p>
      </dgm:t>
    </dgm:pt>
    <dgm:pt modelId="{3A2E173D-FC44-4347-9D1C-3B93A4C36824}" type="parTrans" cxnId="{B6DBC5FC-74D2-4E43-8D59-63117F1AA3BC}">
      <dgm:prSet/>
      <dgm:spPr/>
      <dgm:t>
        <a:bodyPr/>
        <a:lstStyle/>
        <a:p>
          <a:endParaRPr lang="en-US"/>
        </a:p>
      </dgm:t>
    </dgm:pt>
    <dgm:pt modelId="{ACCF2A28-4C6A-4458-A9D4-E7864C8BBFEC}" type="sibTrans" cxnId="{B6DBC5FC-74D2-4E43-8D59-63117F1AA3BC}">
      <dgm:prSet/>
      <dgm:spPr/>
      <dgm:t>
        <a:bodyPr/>
        <a:lstStyle/>
        <a:p>
          <a:endParaRPr lang="en-US"/>
        </a:p>
      </dgm:t>
    </dgm:pt>
    <dgm:pt modelId="{A8CE9B9E-97CC-4236-A903-D9CD4E590E1A}">
      <dgm:prSet phldr="0"/>
      <dgm:spPr/>
      <dgm:t>
        <a:bodyPr/>
        <a:lstStyle/>
        <a:p>
          <a:r>
            <a:rPr lang="en-US">
              <a:latin typeface="Trade Gothic Next Cond"/>
            </a:rPr>
            <a:t>Troubleshooting</a:t>
          </a:r>
        </a:p>
      </dgm:t>
    </dgm:pt>
    <dgm:pt modelId="{8FEDA293-6AF2-48A2-BEEA-985F2A351C8A}" type="parTrans" cxnId="{82D575EB-750A-40BE-8917-58E5F2ACB7B4}">
      <dgm:prSet/>
      <dgm:spPr/>
      <dgm:t>
        <a:bodyPr/>
        <a:lstStyle/>
        <a:p>
          <a:endParaRPr lang="en-US"/>
        </a:p>
      </dgm:t>
    </dgm:pt>
    <dgm:pt modelId="{0E079CE1-C734-416F-BABB-E8E9D06631BF}" type="sibTrans" cxnId="{82D575EB-750A-40BE-8917-58E5F2ACB7B4}">
      <dgm:prSet/>
      <dgm:spPr/>
      <dgm:t>
        <a:bodyPr/>
        <a:lstStyle/>
        <a:p>
          <a:endParaRPr lang="en-US"/>
        </a:p>
      </dgm:t>
    </dgm:pt>
    <dgm:pt modelId="{A2BC73F7-12CA-4B29-AAB5-B414248B906E}">
      <dgm:prSet phldr="0"/>
      <dgm:spPr/>
      <dgm:t>
        <a:bodyPr/>
        <a:lstStyle/>
        <a:p>
          <a:pPr rtl="0"/>
          <a:r>
            <a:rPr lang="en-US">
              <a:latin typeface="Trade Gothic Next Cond"/>
            </a:rPr>
            <a:t>Senior Showcase</a:t>
          </a:r>
        </a:p>
      </dgm:t>
    </dgm:pt>
    <dgm:pt modelId="{BAAC056A-03B5-43D2-9CEC-6B5E757226D0}" type="parTrans" cxnId="{D62194B3-AD71-4011-841A-94362E7B85C9}">
      <dgm:prSet/>
      <dgm:spPr/>
      <dgm:t>
        <a:bodyPr/>
        <a:lstStyle/>
        <a:p>
          <a:endParaRPr lang="en-US"/>
        </a:p>
      </dgm:t>
    </dgm:pt>
    <dgm:pt modelId="{9069D307-6184-418C-B704-D26E36754E51}" type="sibTrans" cxnId="{D62194B3-AD71-4011-841A-94362E7B85C9}">
      <dgm:prSet/>
      <dgm:spPr/>
      <dgm:t>
        <a:bodyPr/>
        <a:lstStyle/>
        <a:p>
          <a:endParaRPr lang="en-US"/>
        </a:p>
      </dgm:t>
    </dgm:pt>
    <dgm:pt modelId="{464B596F-F368-4AFA-870B-3E54991420E5}" type="pres">
      <dgm:prSet presAssocID="{6336C280-E5CD-4227-81B0-2B1E56F14E3D}" presName="Name0" presStyleCnt="0">
        <dgm:presLayoutVars>
          <dgm:dir/>
          <dgm:animLvl val="lvl"/>
          <dgm:resizeHandles val="exact"/>
        </dgm:presLayoutVars>
      </dgm:prSet>
      <dgm:spPr/>
    </dgm:pt>
    <dgm:pt modelId="{A0A8AF94-71AF-45CF-AC1A-84BC250EFA42}" type="pres">
      <dgm:prSet presAssocID="{1CB14522-F153-4351-AE15-AC1C213781A4}" presName="composite" presStyleCnt="0"/>
      <dgm:spPr/>
    </dgm:pt>
    <dgm:pt modelId="{919F0D40-9929-4722-A695-11647405C771}" type="pres">
      <dgm:prSet presAssocID="{1CB14522-F153-4351-AE15-AC1C213781A4}" presName="parTx" presStyleLbl="node1" presStyleIdx="0" presStyleCnt="5">
        <dgm:presLayoutVars>
          <dgm:chMax val="0"/>
          <dgm:chPref val="0"/>
          <dgm:bulletEnabled val="1"/>
        </dgm:presLayoutVars>
      </dgm:prSet>
      <dgm:spPr/>
    </dgm:pt>
    <dgm:pt modelId="{FDDD1DB9-43CA-4C0E-96E4-CB6AC3CA8D55}" type="pres">
      <dgm:prSet presAssocID="{1CB14522-F153-4351-AE15-AC1C213781A4}" presName="desTx" presStyleLbl="revTx" presStyleIdx="0" presStyleCnt="5">
        <dgm:presLayoutVars>
          <dgm:bulletEnabled val="1"/>
        </dgm:presLayoutVars>
      </dgm:prSet>
      <dgm:spPr/>
    </dgm:pt>
    <dgm:pt modelId="{51122F9B-79CB-47C6-9EB7-7632B81467C5}" type="pres">
      <dgm:prSet presAssocID="{4A0E41D2-51DB-49E4-B6BF-E20C55DE67B9}" presName="space" presStyleCnt="0"/>
      <dgm:spPr/>
    </dgm:pt>
    <dgm:pt modelId="{BD312D4B-94B1-40A1-B474-FE666CD98FC1}" type="pres">
      <dgm:prSet presAssocID="{B6117CDC-B64D-4B8E-A64A-5A95284F0B52}" presName="composite" presStyleCnt="0"/>
      <dgm:spPr/>
    </dgm:pt>
    <dgm:pt modelId="{C8F33A68-62DF-4DD4-BBDA-8750A5F275E5}" type="pres">
      <dgm:prSet presAssocID="{B6117CDC-B64D-4B8E-A64A-5A95284F0B52}" presName="parTx" presStyleLbl="node1" presStyleIdx="1" presStyleCnt="5">
        <dgm:presLayoutVars>
          <dgm:chMax val="0"/>
          <dgm:chPref val="0"/>
          <dgm:bulletEnabled val="1"/>
        </dgm:presLayoutVars>
      </dgm:prSet>
      <dgm:spPr/>
    </dgm:pt>
    <dgm:pt modelId="{54484CD3-38B1-481D-9650-EC66AD0FC490}" type="pres">
      <dgm:prSet presAssocID="{B6117CDC-B64D-4B8E-A64A-5A95284F0B52}" presName="desTx" presStyleLbl="revTx" presStyleIdx="1" presStyleCnt="5">
        <dgm:presLayoutVars>
          <dgm:bulletEnabled val="1"/>
        </dgm:presLayoutVars>
      </dgm:prSet>
      <dgm:spPr/>
    </dgm:pt>
    <dgm:pt modelId="{8C11D1B1-0E80-43A9-A0B3-3BA56EFD31FB}" type="pres">
      <dgm:prSet presAssocID="{19144127-F640-4BCD-9BCC-20297EEF3BF5}" presName="space" presStyleCnt="0"/>
      <dgm:spPr/>
    </dgm:pt>
    <dgm:pt modelId="{16465234-581E-40A1-8998-3CF9B246405F}" type="pres">
      <dgm:prSet presAssocID="{62647A97-0630-405C-89E2-DB9C016DDEF6}" presName="composite" presStyleCnt="0"/>
      <dgm:spPr/>
    </dgm:pt>
    <dgm:pt modelId="{C467F2F7-6673-46E3-A2DC-3CFA8AD4F868}" type="pres">
      <dgm:prSet presAssocID="{62647A97-0630-405C-89E2-DB9C016DDEF6}" presName="parTx" presStyleLbl="node1" presStyleIdx="2" presStyleCnt="5">
        <dgm:presLayoutVars>
          <dgm:chMax val="0"/>
          <dgm:chPref val="0"/>
          <dgm:bulletEnabled val="1"/>
        </dgm:presLayoutVars>
      </dgm:prSet>
      <dgm:spPr/>
    </dgm:pt>
    <dgm:pt modelId="{0AAD2B3A-1DF0-49F1-A784-769ED22CB984}" type="pres">
      <dgm:prSet presAssocID="{62647A97-0630-405C-89E2-DB9C016DDEF6}" presName="desTx" presStyleLbl="revTx" presStyleIdx="2" presStyleCnt="5">
        <dgm:presLayoutVars>
          <dgm:bulletEnabled val="1"/>
        </dgm:presLayoutVars>
      </dgm:prSet>
      <dgm:spPr/>
    </dgm:pt>
    <dgm:pt modelId="{37465A59-2352-4D8F-8E30-4003124E24B0}" type="pres">
      <dgm:prSet presAssocID="{0C40A49E-6448-4BB6-AE2B-544F4E392427}" presName="space" presStyleCnt="0"/>
      <dgm:spPr/>
    </dgm:pt>
    <dgm:pt modelId="{48059D18-B084-4297-B390-D3A100384CBA}" type="pres">
      <dgm:prSet presAssocID="{0023089F-A5C6-4225-9453-98E254349304}" presName="composite" presStyleCnt="0"/>
      <dgm:spPr/>
    </dgm:pt>
    <dgm:pt modelId="{720AC2FC-082F-47EF-90A1-51F986A95A73}" type="pres">
      <dgm:prSet presAssocID="{0023089F-A5C6-4225-9453-98E254349304}" presName="parTx" presStyleLbl="node1" presStyleIdx="3" presStyleCnt="5">
        <dgm:presLayoutVars>
          <dgm:chMax val="0"/>
          <dgm:chPref val="0"/>
          <dgm:bulletEnabled val="1"/>
        </dgm:presLayoutVars>
      </dgm:prSet>
      <dgm:spPr/>
    </dgm:pt>
    <dgm:pt modelId="{B9935314-2F91-4884-9F60-DBFC7BA53FF6}" type="pres">
      <dgm:prSet presAssocID="{0023089F-A5C6-4225-9453-98E254349304}" presName="desTx" presStyleLbl="revTx" presStyleIdx="3" presStyleCnt="5">
        <dgm:presLayoutVars>
          <dgm:bulletEnabled val="1"/>
        </dgm:presLayoutVars>
      </dgm:prSet>
      <dgm:spPr/>
    </dgm:pt>
    <dgm:pt modelId="{9418E309-393C-433B-98E2-FEF78625A6F1}" type="pres">
      <dgm:prSet presAssocID="{099D28BD-0981-494E-9F1F-2B168DEC6527}" presName="space" presStyleCnt="0"/>
      <dgm:spPr/>
    </dgm:pt>
    <dgm:pt modelId="{DB62BBAE-69DF-4FBE-B707-E805CA2F2C06}" type="pres">
      <dgm:prSet presAssocID="{A99EF61E-1AE3-4080-906F-2AC49931019F}" presName="composite" presStyleCnt="0"/>
      <dgm:spPr/>
    </dgm:pt>
    <dgm:pt modelId="{52070FBD-DEBC-4654-A776-03E9811442AD}" type="pres">
      <dgm:prSet presAssocID="{A99EF61E-1AE3-4080-906F-2AC49931019F}" presName="parTx" presStyleLbl="node1" presStyleIdx="4" presStyleCnt="5">
        <dgm:presLayoutVars>
          <dgm:chMax val="0"/>
          <dgm:chPref val="0"/>
          <dgm:bulletEnabled val="1"/>
        </dgm:presLayoutVars>
      </dgm:prSet>
      <dgm:spPr/>
    </dgm:pt>
    <dgm:pt modelId="{40AF387E-AA08-45D8-83A0-A4E6C06EDCAC}" type="pres">
      <dgm:prSet presAssocID="{A99EF61E-1AE3-4080-906F-2AC49931019F}" presName="desTx" presStyleLbl="revTx" presStyleIdx="4" presStyleCnt="5">
        <dgm:presLayoutVars>
          <dgm:bulletEnabled val="1"/>
        </dgm:presLayoutVars>
      </dgm:prSet>
      <dgm:spPr/>
    </dgm:pt>
  </dgm:ptLst>
  <dgm:cxnLst>
    <dgm:cxn modelId="{97E2D308-EBAB-4298-A141-014C90AEFB11}" srcId="{6336C280-E5CD-4227-81B0-2B1E56F14E3D}" destId="{62647A97-0630-405C-89E2-DB9C016DDEF6}" srcOrd="2" destOrd="0" parTransId="{5CAD52C0-3054-4DC6-852B-6737849B6378}" sibTransId="{0C40A49E-6448-4BB6-AE2B-544F4E392427}"/>
    <dgm:cxn modelId="{01369413-AABA-485A-BCEF-A739B5467BBD}" srcId="{62647A97-0630-405C-89E2-DB9C016DDEF6}" destId="{E1AB3DB7-4A90-4303-8F37-35C7757992EF}" srcOrd="1" destOrd="0" parTransId="{5C35C337-1ED5-4E53-97C0-02A77B1FBF0A}" sibTransId="{D6490A3F-E37C-4B7E-9369-2D3FB373EC1E}"/>
    <dgm:cxn modelId="{0BC04215-1F7E-426B-BEAF-48BDC90520E0}" type="presOf" srcId="{ADCE9E51-433A-4122-B306-7BACF03F16F3}" destId="{54484CD3-38B1-481D-9650-EC66AD0FC490}" srcOrd="0" destOrd="0" presId="urn:microsoft.com/office/officeart/2005/8/layout/chevron1"/>
    <dgm:cxn modelId="{C357A126-3D57-498F-93FE-F104D1BFD67B}" type="presOf" srcId="{62647A97-0630-405C-89E2-DB9C016DDEF6}" destId="{C467F2F7-6673-46E3-A2DC-3CFA8AD4F868}" srcOrd="0" destOrd="0" presId="urn:microsoft.com/office/officeart/2005/8/layout/chevron1"/>
    <dgm:cxn modelId="{D6683A33-396F-449E-88FD-30F072E8349F}" type="presOf" srcId="{A99EF61E-1AE3-4080-906F-2AC49931019F}" destId="{52070FBD-DEBC-4654-A776-03E9811442AD}" srcOrd="0" destOrd="0" presId="urn:microsoft.com/office/officeart/2005/8/layout/chevron1"/>
    <dgm:cxn modelId="{5DC69135-7ADA-452D-AAAC-3119E95BB48A}" type="presOf" srcId="{0FE8A3DC-68C1-4AA8-B6DA-FEED2F48373F}" destId="{0AAD2B3A-1DF0-49F1-A784-769ED22CB984}" srcOrd="0" destOrd="0" presId="urn:microsoft.com/office/officeart/2005/8/layout/chevron1"/>
    <dgm:cxn modelId="{D463B136-8556-4FD1-A5C0-B322CC26824A}" type="presOf" srcId="{DE719636-A865-4383-9514-9607552097E3}" destId="{FDDD1DB9-43CA-4C0E-96E4-CB6AC3CA8D55}" srcOrd="0" destOrd="0" presId="urn:microsoft.com/office/officeart/2005/8/layout/chevron1"/>
    <dgm:cxn modelId="{7D8B0D4D-9C66-4E71-BE49-C6CC2B9A7F1E}" srcId="{6336C280-E5CD-4227-81B0-2B1E56F14E3D}" destId="{0023089F-A5C6-4225-9453-98E254349304}" srcOrd="3" destOrd="0" parTransId="{99568208-E8BC-42C7-919F-8EC3DD210EE6}" sibTransId="{099D28BD-0981-494E-9F1F-2B168DEC6527}"/>
    <dgm:cxn modelId="{C29F7B56-7584-4CA7-B653-E268960A9625}" type="presOf" srcId="{A2BC73F7-12CA-4B29-AAB5-B414248B906E}" destId="{40AF387E-AA08-45D8-83A0-A4E6C06EDCAC}" srcOrd="0" destOrd="0" presId="urn:microsoft.com/office/officeart/2005/8/layout/chevron1"/>
    <dgm:cxn modelId="{A6B7EF59-D33E-48E5-9395-23C45AFF53C8}" type="presOf" srcId="{B6117CDC-B64D-4B8E-A64A-5A95284F0B52}" destId="{C8F33A68-62DF-4DD4-BBDA-8750A5F275E5}" srcOrd="0" destOrd="0" presId="urn:microsoft.com/office/officeart/2005/8/layout/chevron1"/>
    <dgm:cxn modelId="{BB76A966-0315-4F84-9BCD-D618B49C941D}" srcId="{B6117CDC-B64D-4B8E-A64A-5A95284F0B52}" destId="{0C974E2B-4AD2-482C-A613-24AA6BE4E622}" srcOrd="1" destOrd="0" parTransId="{0A32ACB5-D330-45C8-BC33-8D4E03707E1D}" sibTransId="{F1612C2B-69D4-4F62-AE59-9F7936A95A21}"/>
    <dgm:cxn modelId="{29A2C26A-FC83-4A72-B9C6-E450EBB9DB70}" type="presOf" srcId="{0023089F-A5C6-4225-9453-98E254349304}" destId="{720AC2FC-082F-47EF-90A1-51F986A95A73}" srcOrd="0" destOrd="0" presId="urn:microsoft.com/office/officeart/2005/8/layout/chevron1"/>
    <dgm:cxn modelId="{C7BB4970-6CE9-4C68-9303-64540D0599B9}" type="presOf" srcId="{CB2A922D-A705-44CA-B501-14D571A66110}" destId="{FDDD1DB9-43CA-4C0E-96E4-CB6AC3CA8D55}" srcOrd="0" destOrd="1" presId="urn:microsoft.com/office/officeart/2005/8/layout/chevron1"/>
    <dgm:cxn modelId="{76C68172-3A25-44BD-9489-7FC3ED007033}" type="presOf" srcId="{6336C280-E5CD-4227-81B0-2B1E56F14E3D}" destId="{464B596F-F368-4AFA-870B-3E54991420E5}" srcOrd="0" destOrd="0" presId="urn:microsoft.com/office/officeart/2005/8/layout/chevron1"/>
    <dgm:cxn modelId="{F7AE548B-04B2-4534-B5D4-D377A1E39A2E}" srcId="{6336C280-E5CD-4227-81B0-2B1E56F14E3D}" destId="{A99EF61E-1AE3-4080-906F-2AC49931019F}" srcOrd="4" destOrd="0" parTransId="{8A1D47F0-FBE2-4808-926F-DD356D5C9829}" sibTransId="{750E5ED7-E7BF-4997-8849-192E02033FF9}"/>
    <dgm:cxn modelId="{5A1C6EA7-99B5-43D0-83D4-8BA5F36E5B7F}" srcId="{1CB14522-F153-4351-AE15-AC1C213781A4}" destId="{DE719636-A865-4383-9514-9607552097E3}" srcOrd="0" destOrd="0" parTransId="{185EA2A3-DD70-4546-BED4-6A5CDE29705D}" sibTransId="{664095D5-CB4E-4813-8CFB-E9974D00E64A}"/>
    <dgm:cxn modelId="{F65DB0AF-98D4-4FB3-B727-C0302111A582}" srcId="{62647A97-0630-405C-89E2-DB9C016DDEF6}" destId="{0FE8A3DC-68C1-4AA8-B6DA-FEED2F48373F}" srcOrd="0" destOrd="0" parTransId="{DC96FE33-D044-40CA-B95B-61D1F5D603D5}" sibTransId="{959BE0D1-6A04-403A-8C0F-BAAB25943D3F}"/>
    <dgm:cxn modelId="{D62194B3-AD71-4011-841A-94362E7B85C9}" srcId="{A99EF61E-1AE3-4080-906F-2AC49931019F}" destId="{A2BC73F7-12CA-4B29-AAB5-B414248B906E}" srcOrd="0" destOrd="0" parTransId="{BAAC056A-03B5-43D2-9CEC-6B5E757226D0}" sibTransId="{9069D307-6184-418C-B704-D26E36754E51}"/>
    <dgm:cxn modelId="{B9B06CBA-116A-469E-B484-56A7BCA4EBFB}" srcId="{B6117CDC-B64D-4B8E-A64A-5A95284F0B52}" destId="{ADCE9E51-433A-4122-B306-7BACF03F16F3}" srcOrd="0" destOrd="0" parTransId="{13E3FF9E-3288-4C41-AE34-CC46BD3D6128}" sibTransId="{0D12B8B8-D357-4FDD-8C6D-DF2DDC95BC07}"/>
    <dgm:cxn modelId="{652F58C6-7C51-4136-AD34-D6C82468A949}" type="presOf" srcId="{E223B1A8-B79B-4EB2-B0DF-6DEB3178794B}" destId="{B9935314-2F91-4884-9F60-DBFC7BA53FF6}" srcOrd="0" destOrd="0" presId="urn:microsoft.com/office/officeart/2005/8/layout/chevron1"/>
    <dgm:cxn modelId="{1299FDD6-8FA4-4C57-9587-D81CD367D66B}" type="presOf" srcId="{E1AB3DB7-4A90-4303-8F37-35C7757992EF}" destId="{0AAD2B3A-1DF0-49F1-A784-769ED22CB984}" srcOrd="0" destOrd="1" presId="urn:microsoft.com/office/officeart/2005/8/layout/chevron1"/>
    <dgm:cxn modelId="{90AC5AD9-C613-400A-945A-9D728F0C10B5}" srcId="{1CB14522-F153-4351-AE15-AC1C213781A4}" destId="{CB2A922D-A705-44CA-B501-14D571A66110}" srcOrd="1" destOrd="0" parTransId="{B385AE85-266F-4300-BC54-0F78D2185156}" sibTransId="{23A7CC98-C450-4C04-9672-92E8FF17BE6C}"/>
    <dgm:cxn modelId="{46BA9EDA-A65A-4F43-A14E-D6A514BFB8F4}" srcId="{6336C280-E5CD-4227-81B0-2B1E56F14E3D}" destId="{1CB14522-F153-4351-AE15-AC1C213781A4}" srcOrd="0" destOrd="0" parTransId="{EB000110-5EDC-46E9-A259-432132F1BF20}" sibTransId="{4A0E41D2-51DB-49E4-B6BF-E20C55DE67B9}"/>
    <dgm:cxn modelId="{CBC0DFDA-6FA1-4D44-822F-C612F715C061}" type="presOf" srcId="{A8CE9B9E-97CC-4236-A903-D9CD4E590E1A}" destId="{B9935314-2F91-4884-9F60-DBFC7BA53FF6}" srcOrd="0" destOrd="1" presId="urn:microsoft.com/office/officeart/2005/8/layout/chevron1"/>
    <dgm:cxn modelId="{897015DE-689B-4AAA-AE42-6E74DEA459ED}" srcId="{6336C280-E5CD-4227-81B0-2B1E56F14E3D}" destId="{B6117CDC-B64D-4B8E-A64A-5A95284F0B52}" srcOrd="1" destOrd="0" parTransId="{2961F9B9-8B38-4FB5-926C-90448874E820}" sibTransId="{19144127-F640-4BCD-9BCC-20297EEF3BF5}"/>
    <dgm:cxn modelId="{82D575EB-750A-40BE-8917-58E5F2ACB7B4}" srcId="{0023089F-A5C6-4225-9453-98E254349304}" destId="{A8CE9B9E-97CC-4236-A903-D9CD4E590E1A}" srcOrd="1" destOrd="0" parTransId="{8FEDA293-6AF2-48A2-BEEA-985F2A351C8A}" sibTransId="{0E079CE1-C734-416F-BABB-E8E9D06631BF}"/>
    <dgm:cxn modelId="{D9A713F7-7AC9-4D3D-812F-FD3DC05F0A68}" type="presOf" srcId="{1CB14522-F153-4351-AE15-AC1C213781A4}" destId="{919F0D40-9929-4722-A695-11647405C771}" srcOrd="0" destOrd="0" presId="urn:microsoft.com/office/officeart/2005/8/layout/chevron1"/>
    <dgm:cxn modelId="{B6DBC5FC-74D2-4E43-8D59-63117F1AA3BC}" srcId="{0023089F-A5C6-4225-9453-98E254349304}" destId="{E223B1A8-B79B-4EB2-B0DF-6DEB3178794B}" srcOrd="0" destOrd="0" parTransId="{3A2E173D-FC44-4347-9D1C-3B93A4C36824}" sibTransId="{ACCF2A28-4C6A-4458-A9D4-E7864C8BBFEC}"/>
    <dgm:cxn modelId="{E59B0FFE-349C-4C61-9347-C9FB62EBF416}" type="presOf" srcId="{0C974E2B-4AD2-482C-A613-24AA6BE4E622}" destId="{54484CD3-38B1-481D-9650-EC66AD0FC490}" srcOrd="0" destOrd="1" presId="urn:microsoft.com/office/officeart/2005/8/layout/chevron1"/>
    <dgm:cxn modelId="{A455DB75-9B4C-475F-B75A-2CC0674D7522}" type="presParOf" srcId="{464B596F-F368-4AFA-870B-3E54991420E5}" destId="{A0A8AF94-71AF-45CF-AC1A-84BC250EFA42}" srcOrd="0" destOrd="0" presId="urn:microsoft.com/office/officeart/2005/8/layout/chevron1"/>
    <dgm:cxn modelId="{6A907449-C378-4F7C-A8BD-60341499A148}" type="presParOf" srcId="{A0A8AF94-71AF-45CF-AC1A-84BC250EFA42}" destId="{919F0D40-9929-4722-A695-11647405C771}" srcOrd="0" destOrd="0" presId="urn:microsoft.com/office/officeart/2005/8/layout/chevron1"/>
    <dgm:cxn modelId="{4B66E33D-213F-4773-978D-1DD769B712C6}" type="presParOf" srcId="{A0A8AF94-71AF-45CF-AC1A-84BC250EFA42}" destId="{FDDD1DB9-43CA-4C0E-96E4-CB6AC3CA8D55}" srcOrd="1" destOrd="0" presId="urn:microsoft.com/office/officeart/2005/8/layout/chevron1"/>
    <dgm:cxn modelId="{0C0332FE-73F1-4DD3-9A38-4469BE835BAD}" type="presParOf" srcId="{464B596F-F368-4AFA-870B-3E54991420E5}" destId="{51122F9B-79CB-47C6-9EB7-7632B81467C5}" srcOrd="1" destOrd="0" presId="urn:microsoft.com/office/officeart/2005/8/layout/chevron1"/>
    <dgm:cxn modelId="{FDC4CB0C-393A-4A0F-A5CC-887978E4D1C8}" type="presParOf" srcId="{464B596F-F368-4AFA-870B-3E54991420E5}" destId="{BD312D4B-94B1-40A1-B474-FE666CD98FC1}" srcOrd="2" destOrd="0" presId="urn:microsoft.com/office/officeart/2005/8/layout/chevron1"/>
    <dgm:cxn modelId="{58416B54-EAF5-4336-B431-971C80E6A39B}" type="presParOf" srcId="{BD312D4B-94B1-40A1-B474-FE666CD98FC1}" destId="{C8F33A68-62DF-4DD4-BBDA-8750A5F275E5}" srcOrd="0" destOrd="0" presId="urn:microsoft.com/office/officeart/2005/8/layout/chevron1"/>
    <dgm:cxn modelId="{7D1B7710-40DA-475A-AC4D-57A7981DB3BF}" type="presParOf" srcId="{BD312D4B-94B1-40A1-B474-FE666CD98FC1}" destId="{54484CD3-38B1-481D-9650-EC66AD0FC490}" srcOrd="1" destOrd="0" presId="urn:microsoft.com/office/officeart/2005/8/layout/chevron1"/>
    <dgm:cxn modelId="{581BD1FC-BB37-4EAF-8C87-CAE65790F77B}" type="presParOf" srcId="{464B596F-F368-4AFA-870B-3E54991420E5}" destId="{8C11D1B1-0E80-43A9-A0B3-3BA56EFD31FB}" srcOrd="3" destOrd="0" presId="urn:microsoft.com/office/officeart/2005/8/layout/chevron1"/>
    <dgm:cxn modelId="{DDD2D625-3CDB-4964-9292-1CEACFC14576}" type="presParOf" srcId="{464B596F-F368-4AFA-870B-3E54991420E5}" destId="{16465234-581E-40A1-8998-3CF9B246405F}" srcOrd="4" destOrd="0" presId="urn:microsoft.com/office/officeart/2005/8/layout/chevron1"/>
    <dgm:cxn modelId="{184DA606-8702-41F3-A4A7-9D86235E298B}" type="presParOf" srcId="{16465234-581E-40A1-8998-3CF9B246405F}" destId="{C467F2F7-6673-46E3-A2DC-3CFA8AD4F868}" srcOrd="0" destOrd="0" presId="urn:microsoft.com/office/officeart/2005/8/layout/chevron1"/>
    <dgm:cxn modelId="{8DD3EFB9-09DC-4465-B1B4-903EF50ED5DD}" type="presParOf" srcId="{16465234-581E-40A1-8998-3CF9B246405F}" destId="{0AAD2B3A-1DF0-49F1-A784-769ED22CB984}" srcOrd="1" destOrd="0" presId="urn:microsoft.com/office/officeart/2005/8/layout/chevron1"/>
    <dgm:cxn modelId="{5B5C5A7E-05AC-4B62-8D52-5095E0342840}" type="presParOf" srcId="{464B596F-F368-4AFA-870B-3E54991420E5}" destId="{37465A59-2352-4D8F-8E30-4003124E24B0}" srcOrd="5" destOrd="0" presId="urn:microsoft.com/office/officeart/2005/8/layout/chevron1"/>
    <dgm:cxn modelId="{AE862D74-44FC-42F5-914A-482542934602}" type="presParOf" srcId="{464B596F-F368-4AFA-870B-3E54991420E5}" destId="{48059D18-B084-4297-B390-D3A100384CBA}" srcOrd="6" destOrd="0" presId="urn:microsoft.com/office/officeart/2005/8/layout/chevron1"/>
    <dgm:cxn modelId="{08C83CE5-0CA3-4A95-8DA2-42162AEF9255}" type="presParOf" srcId="{48059D18-B084-4297-B390-D3A100384CBA}" destId="{720AC2FC-082F-47EF-90A1-51F986A95A73}" srcOrd="0" destOrd="0" presId="urn:microsoft.com/office/officeart/2005/8/layout/chevron1"/>
    <dgm:cxn modelId="{4A3A962A-B9D0-4DC6-9964-909BD35F08BE}" type="presParOf" srcId="{48059D18-B084-4297-B390-D3A100384CBA}" destId="{B9935314-2F91-4884-9F60-DBFC7BA53FF6}" srcOrd="1" destOrd="0" presId="urn:microsoft.com/office/officeart/2005/8/layout/chevron1"/>
    <dgm:cxn modelId="{77E5CE69-570F-400F-B2B2-80621F54F555}" type="presParOf" srcId="{464B596F-F368-4AFA-870B-3E54991420E5}" destId="{9418E309-393C-433B-98E2-FEF78625A6F1}" srcOrd="7" destOrd="0" presId="urn:microsoft.com/office/officeart/2005/8/layout/chevron1"/>
    <dgm:cxn modelId="{D295CE5D-BA30-43D0-B081-EC27E598803E}" type="presParOf" srcId="{464B596F-F368-4AFA-870B-3E54991420E5}" destId="{DB62BBAE-69DF-4FBE-B707-E805CA2F2C06}" srcOrd="8" destOrd="0" presId="urn:microsoft.com/office/officeart/2005/8/layout/chevron1"/>
    <dgm:cxn modelId="{99D71BC3-A33C-4195-BA81-F115FAC049AC}" type="presParOf" srcId="{DB62BBAE-69DF-4FBE-B707-E805CA2F2C06}" destId="{52070FBD-DEBC-4654-A776-03E9811442AD}" srcOrd="0" destOrd="0" presId="urn:microsoft.com/office/officeart/2005/8/layout/chevron1"/>
    <dgm:cxn modelId="{5C32FEBE-B02A-4A6F-A739-BFE80E93EA71}" type="presParOf" srcId="{DB62BBAE-69DF-4FBE-B707-E805CA2F2C06}" destId="{40AF387E-AA08-45D8-83A0-A4E6C06EDCAC}" srcOrd="1"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9F0D40-9929-4722-A695-11647405C771}">
      <dsp:nvSpPr>
        <dsp:cNvPr id="0" name=""/>
        <dsp:cNvSpPr/>
      </dsp:nvSpPr>
      <dsp:spPr>
        <a:xfrm>
          <a:off x="54" y="344740"/>
          <a:ext cx="1714606" cy="68584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latin typeface="Trade Gothic Next Cond"/>
            </a:rPr>
            <a:t>Present</a:t>
          </a:r>
          <a:endParaRPr lang="en-US" sz="1700" kern="1200"/>
        </a:p>
      </dsp:txBody>
      <dsp:txXfrm>
        <a:off x="342975" y="344740"/>
        <a:ext cx="1028764" cy="685842"/>
      </dsp:txXfrm>
    </dsp:sp>
    <dsp:sp modelId="{FDDD1DB9-43CA-4C0E-96E4-CB6AC3CA8D55}">
      <dsp:nvSpPr>
        <dsp:cNvPr id="0" name=""/>
        <dsp:cNvSpPr/>
      </dsp:nvSpPr>
      <dsp:spPr>
        <a:xfrm>
          <a:off x="54" y="1116313"/>
          <a:ext cx="1371685" cy="1680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55650" rtl="0">
            <a:lnSpc>
              <a:spcPct val="90000"/>
            </a:lnSpc>
            <a:spcBef>
              <a:spcPct val="0"/>
            </a:spcBef>
            <a:spcAft>
              <a:spcPct val="15000"/>
            </a:spcAft>
            <a:buChar char="•"/>
          </a:pPr>
          <a:r>
            <a:rPr lang="en-US" sz="1700" kern="1200">
              <a:latin typeface="Trade Gothic Next Cond"/>
            </a:rPr>
            <a:t>Arm is fully functional correct range of motion</a:t>
          </a:r>
        </a:p>
        <a:p>
          <a:pPr marL="171450" lvl="1" indent="-171450" algn="l" defTabSz="755650" rtl="0">
            <a:lnSpc>
              <a:spcPct val="90000"/>
            </a:lnSpc>
            <a:spcBef>
              <a:spcPct val="0"/>
            </a:spcBef>
            <a:spcAft>
              <a:spcPct val="15000"/>
            </a:spcAft>
            <a:buChar char="•"/>
          </a:pPr>
          <a:r>
            <a:rPr lang="en-US" sz="1700" kern="1200">
              <a:latin typeface="Trade Gothic Next Cond"/>
            </a:rPr>
            <a:t>Base of rover complete</a:t>
          </a:r>
        </a:p>
      </dsp:txBody>
      <dsp:txXfrm>
        <a:off x="54" y="1116313"/>
        <a:ext cx="1371685" cy="1680609"/>
      </dsp:txXfrm>
    </dsp:sp>
    <dsp:sp modelId="{C8F33A68-62DF-4DD4-BBDA-8750A5F275E5}">
      <dsp:nvSpPr>
        <dsp:cNvPr id="0" name=""/>
        <dsp:cNvSpPr/>
      </dsp:nvSpPr>
      <dsp:spPr>
        <a:xfrm>
          <a:off x="1498661" y="344740"/>
          <a:ext cx="1714606" cy="68584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Trade Gothic Next Cond"/>
            </a:rPr>
            <a:t>1-2 weeks out</a:t>
          </a:r>
          <a:endParaRPr lang="en-US" sz="1700" kern="1200"/>
        </a:p>
      </dsp:txBody>
      <dsp:txXfrm>
        <a:off x="1841582" y="344740"/>
        <a:ext cx="1028764" cy="685842"/>
      </dsp:txXfrm>
    </dsp:sp>
    <dsp:sp modelId="{54484CD3-38B1-481D-9650-EC66AD0FC490}">
      <dsp:nvSpPr>
        <dsp:cNvPr id="0" name=""/>
        <dsp:cNvSpPr/>
      </dsp:nvSpPr>
      <dsp:spPr>
        <a:xfrm>
          <a:off x="1498661" y="1116313"/>
          <a:ext cx="1371685" cy="1680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55650" rtl="0">
            <a:lnSpc>
              <a:spcPct val="90000"/>
            </a:lnSpc>
            <a:spcBef>
              <a:spcPct val="0"/>
            </a:spcBef>
            <a:spcAft>
              <a:spcPct val="15000"/>
            </a:spcAft>
            <a:buChar char="•"/>
          </a:pPr>
          <a:r>
            <a:rPr lang="en-US" sz="1700" kern="1200">
              <a:latin typeface="Trade Gothic Next Cond"/>
            </a:rPr>
            <a:t>Spectrometer built and mounted</a:t>
          </a:r>
        </a:p>
        <a:p>
          <a:pPr marL="171450" lvl="1" indent="-171450" algn="l" defTabSz="755650" rtl="0">
            <a:lnSpc>
              <a:spcPct val="90000"/>
            </a:lnSpc>
            <a:spcBef>
              <a:spcPct val="0"/>
            </a:spcBef>
            <a:spcAft>
              <a:spcPct val="15000"/>
            </a:spcAft>
            <a:buChar char="•"/>
          </a:pPr>
          <a:r>
            <a:rPr lang="en-US" sz="1700" kern="1200">
              <a:latin typeface="Trade Gothic Next Cond"/>
            </a:rPr>
            <a:t>PCB constructed and fully operating</a:t>
          </a:r>
        </a:p>
      </dsp:txBody>
      <dsp:txXfrm>
        <a:off x="1498661" y="1116313"/>
        <a:ext cx="1371685" cy="1680609"/>
      </dsp:txXfrm>
    </dsp:sp>
    <dsp:sp modelId="{C467F2F7-6673-46E3-A2DC-3CFA8AD4F868}">
      <dsp:nvSpPr>
        <dsp:cNvPr id="0" name=""/>
        <dsp:cNvSpPr/>
      </dsp:nvSpPr>
      <dsp:spPr>
        <a:xfrm>
          <a:off x="2997267" y="344740"/>
          <a:ext cx="1714606" cy="68584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Trade Gothic Next Cond"/>
            </a:rPr>
            <a:t>4-5 weeks out</a:t>
          </a:r>
          <a:endParaRPr lang="en-US" sz="1700" kern="1200"/>
        </a:p>
      </dsp:txBody>
      <dsp:txXfrm>
        <a:off x="3340188" y="344740"/>
        <a:ext cx="1028764" cy="685842"/>
      </dsp:txXfrm>
    </dsp:sp>
    <dsp:sp modelId="{0AAD2B3A-1DF0-49F1-A784-769ED22CB984}">
      <dsp:nvSpPr>
        <dsp:cNvPr id="0" name=""/>
        <dsp:cNvSpPr/>
      </dsp:nvSpPr>
      <dsp:spPr>
        <a:xfrm>
          <a:off x="2997267" y="1116313"/>
          <a:ext cx="1371685" cy="1680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55650" rtl="0">
            <a:lnSpc>
              <a:spcPct val="90000"/>
            </a:lnSpc>
            <a:spcBef>
              <a:spcPct val="0"/>
            </a:spcBef>
            <a:spcAft>
              <a:spcPct val="15000"/>
            </a:spcAft>
            <a:buChar char="•"/>
          </a:pPr>
          <a:r>
            <a:rPr lang="en-US" sz="1700" kern="1200">
              <a:latin typeface="Trade Gothic Next Cond"/>
            </a:rPr>
            <a:t>Hardware is finished and integrated</a:t>
          </a:r>
        </a:p>
        <a:p>
          <a:pPr marL="171450" lvl="1" indent="-171450" algn="l" defTabSz="755650" rtl="0">
            <a:lnSpc>
              <a:spcPct val="90000"/>
            </a:lnSpc>
            <a:spcBef>
              <a:spcPct val="0"/>
            </a:spcBef>
            <a:spcAft>
              <a:spcPct val="15000"/>
            </a:spcAft>
            <a:buChar char="•"/>
          </a:pPr>
          <a:r>
            <a:rPr lang="en-US" sz="1700" kern="1200">
              <a:latin typeface="Trade Gothic Next Cond"/>
            </a:rPr>
            <a:t>Midterm Demo</a:t>
          </a:r>
        </a:p>
      </dsp:txBody>
      <dsp:txXfrm>
        <a:off x="2997267" y="1116313"/>
        <a:ext cx="1371685" cy="1680609"/>
      </dsp:txXfrm>
    </dsp:sp>
    <dsp:sp modelId="{720AC2FC-082F-47EF-90A1-51F986A95A73}">
      <dsp:nvSpPr>
        <dsp:cNvPr id="0" name=""/>
        <dsp:cNvSpPr/>
      </dsp:nvSpPr>
      <dsp:spPr>
        <a:xfrm>
          <a:off x="4495874" y="344740"/>
          <a:ext cx="1714606" cy="68584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Trade Gothic Next Cond"/>
            </a:rPr>
            <a:t>6-7 weeks out</a:t>
          </a:r>
        </a:p>
      </dsp:txBody>
      <dsp:txXfrm>
        <a:off x="4838795" y="344740"/>
        <a:ext cx="1028764" cy="685842"/>
      </dsp:txXfrm>
    </dsp:sp>
    <dsp:sp modelId="{B9935314-2F91-4884-9F60-DBFC7BA53FF6}">
      <dsp:nvSpPr>
        <dsp:cNvPr id="0" name=""/>
        <dsp:cNvSpPr/>
      </dsp:nvSpPr>
      <dsp:spPr>
        <a:xfrm>
          <a:off x="4495874" y="1116313"/>
          <a:ext cx="1371685" cy="1680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55650" rtl="0">
            <a:lnSpc>
              <a:spcPct val="90000"/>
            </a:lnSpc>
            <a:spcBef>
              <a:spcPct val="0"/>
            </a:spcBef>
            <a:spcAft>
              <a:spcPct val="15000"/>
            </a:spcAft>
            <a:buChar char="•"/>
          </a:pPr>
          <a:r>
            <a:rPr lang="en-US" sz="1700" kern="1200">
              <a:latin typeface="Trade Gothic Next Cond"/>
            </a:rPr>
            <a:t>Software is finsihed and integrated</a:t>
          </a:r>
        </a:p>
        <a:p>
          <a:pPr marL="171450" lvl="1" indent="-171450" algn="l" defTabSz="755650">
            <a:lnSpc>
              <a:spcPct val="90000"/>
            </a:lnSpc>
            <a:spcBef>
              <a:spcPct val="0"/>
            </a:spcBef>
            <a:spcAft>
              <a:spcPct val="15000"/>
            </a:spcAft>
            <a:buChar char="•"/>
          </a:pPr>
          <a:r>
            <a:rPr lang="en-US" sz="1700" kern="1200">
              <a:latin typeface="Trade Gothic Next Cond"/>
            </a:rPr>
            <a:t>Troubleshooting</a:t>
          </a:r>
        </a:p>
      </dsp:txBody>
      <dsp:txXfrm>
        <a:off x="4495874" y="1116313"/>
        <a:ext cx="1371685" cy="1680609"/>
      </dsp:txXfrm>
    </dsp:sp>
    <dsp:sp modelId="{52070FBD-DEBC-4654-A776-03E9811442AD}">
      <dsp:nvSpPr>
        <dsp:cNvPr id="0" name=""/>
        <dsp:cNvSpPr/>
      </dsp:nvSpPr>
      <dsp:spPr>
        <a:xfrm>
          <a:off x="5994480" y="344740"/>
          <a:ext cx="1714606" cy="68584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Trade Gothic Next Cond"/>
            </a:rPr>
            <a:t>8-9 weeks out</a:t>
          </a:r>
        </a:p>
      </dsp:txBody>
      <dsp:txXfrm>
        <a:off x="6337401" y="344740"/>
        <a:ext cx="1028764" cy="685842"/>
      </dsp:txXfrm>
    </dsp:sp>
    <dsp:sp modelId="{40AF387E-AA08-45D8-83A0-A4E6C06EDCAC}">
      <dsp:nvSpPr>
        <dsp:cNvPr id="0" name=""/>
        <dsp:cNvSpPr/>
      </dsp:nvSpPr>
      <dsp:spPr>
        <a:xfrm>
          <a:off x="5994480" y="1116313"/>
          <a:ext cx="1371685" cy="1680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55650" rtl="0">
            <a:lnSpc>
              <a:spcPct val="90000"/>
            </a:lnSpc>
            <a:spcBef>
              <a:spcPct val="0"/>
            </a:spcBef>
            <a:spcAft>
              <a:spcPct val="15000"/>
            </a:spcAft>
            <a:buChar char="•"/>
          </a:pPr>
          <a:r>
            <a:rPr lang="en-US" sz="1700" kern="1200">
              <a:latin typeface="Trade Gothic Next Cond"/>
            </a:rPr>
            <a:t>Senior Showcase</a:t>
          </a:r>
        </a:p>
      </dsp:txBody>
      <dsp:txXfrm>
        <a:off x="5994480" y="1116313"/>
        <a:ext cx="1371685" cy="168060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55B3F3-60CC-42E6-83ED-D5F51CA64A02}" type="datetimeFigureOut">
              <a:t>9/25/24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13DE9E-98F3-43BA-B964-7FF3A9D9F896}" type="slidenum">
              <a:t>‹#›</a:t>
            </a:fld>
            <a:endParaRPr lang="en-US"/>
          </a:p>
        </p:txBody>
      </p:sp>
    </p:spTree>
    <p:extLst>
      <p:ext uri="{BB962C8B-B14F-4D97-AF65-F5344CB8AC3E}">
        <p14:creationId xmlns:p14="http://schemas.microsoft.com/office/powerpoint/2010/main" val="1456150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Mario</a:t>
            </a:r>
          </a:p>
        </p:txBody>
      </p:sp>
      <p:sp>
        <p:nvSpPr>
          <p:cNvPr id="4" name="Slide Number Placeholder 3"/>
          <p:cNvSpPr>
            <a:spLocks noGrp="1"/>
          </p:cNvSpPr>
          <p:nvPr>
            <p:ph type="sldNum" sz="quarter" idx="5"/>
          </p:nvPr>
        </p:nvSpPr>
        <p:spPr/>
        <p:txBody>
          <a:bodyPr/>
          <a:lstStyle/>
          <a:p>
            <a:fld id="{A713DE9E-98F3-43BA-B964-7FF3A9D9F896}" type="slidenum">
              <a:rPr lang="en-US"/>
              <a:t>1</a:t>
            </a:fld>
            <a:endParaRPr lang="en-US"/>
          </a:p>
        </p:txBody>
      </p:sp>
    </p:spTree>
    <p:extLst>
      <p:ext uri="{BB962C8B-B14F-4D97-AF65-F5344CB8AC3E}">
        <p14:creationId xmlns:p14="http://schemas.microsoft.com/office/powerpoint/2010/main" val="4216583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Luis, Now its time to talk about the second component of the rover, the motor, there are three main types of motors that were considered and they are the brushed DC motor, the </a:t>
            </a:r>
            <a:r>
              <a:rPr lang="en-US" err="1">
                <a:cs typeface="Calibri"/>
              </a:rPr>
              <a:t>brusheless</a:t>
            </a:r>
            <a:r>
              <a:rPr lang="en-US">
                <a:cs typeface="Calibri"/>
              </a:rPr>
              <a:t> DC motor, and the stepper motor. The main thing we are looking for in our motors is torque, we want to make sure that our motors are capable of moving our design without having issues, and for that we would need to have a motor that is capable of reaching its max torque. </a:t>
            </a:r>
            <a:r>
              <a:rPr lang="en-US" err="1">
                <a:cs typeface="Calibri"/>
              </a:rPr>
              <a:t>TheBrushed</a:t>
            </a:r>
            <a:r>
              <a:rPr lang="en-US">
                <a:cs typeface="Calibri"/>
              </a:rPr>
              <a:t> DC motor does it at certain positions, the stepper motor does not reach max torque, but the brushless DC motor is constantly reaching its maximum torque which is why it is a solid option</a:t>
            </a:r>
          </a:p>
        </p:txBody>
      </p:sp>
      <p:sp>
        <p:nvSpPr>
          <p:cNvPr id="4" name="Slide Number Placeholder 3"/>
          <p:cNvSpPr>
            <a:spLocks noGrp="1"/>
          </p:cNvSpPr>
          <p:nvPr>
            <p:ph type="sldNum" sz="quarter" idx="5"/>
          </p:nvPr>
        </p:nvSpPr>
        <p:spPr/>
        <p:txBody>
          <a:bodyPr/>
          <a:lstStyle/>
          <a:p>
            <a:fld id="{A713DE9E-98F3-43BA-B964-7FF3A9D9F896}" type="slidenum">
              <a:rPr lang="en-US"/>
              <a:t>10</a:t>
            </a:fld>
            <a:endParaRPr lang="en-US"/>
          </a:p>
        </p:txBody>
      </p:sp>
    </p:spTree>
    <p:extLst>
      <p:ext uri="{BB962C8B-B14F-4D97-AF65-F5344CB8AC3E}">
        <p14:creationId xmlns:p14="http://schemas.microsoft.com/office/powerpoint/2010/main" val="127074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Luis, Now its time to compare the three choices for the BLDC motor. The no-load speed of the motors is not too essential since as mentioned before, we are mainly interested in high torque to carry our design. The voltages of the motors are around the same range. The outlier in the current is the 57BLF03, but the main reason is that the 57BLF03 has a way higher torque compared to the other two options, and for that reason, we are choosing the 57BLF03. The image shown is how the 57BLF03 motor looks like compared to the size of a water bottle</a:t>
            </a:r>
          </a:p>
        </p:txBody>
      </p:sp>
      <p:sp>
        <p:nvSpPr>
          <p:cNvPr id="4" name="Slide Number Placeholder 3"/>
          <p:cNvSpPr>
            <a:spLocks noGrp="1"/>
          </p:cNvSpPr>
          <p:nvPr>
            <p:ph type="sldNum" sz="quarter" idx="5"/>
          </p:nvPr>
        </p:nvSpPr>
        <p:spPr/>
        <p:txBody>
          <a:bodyPr/>
          <a:lstStyle/>
          <a:p>
            <a:fld id="{A713DE9E-98F3-43BA-B964-7FF3A9D9F896}" type="slidenum">
              <a:rPr lang="en-US"/>
              <a:t>11</a:t>
            </a:fld>
            <a:endParaRPr lang="en-US"/>
          </a:p>
        </p:txBody>
      </p:sp>
    </p:spTree>
    <p:extLst>
      <p:ext uri="{BB962C8B-B14F-4D97-AF65-F5344CB8AC3E}">
        <p14:creationId xmlns:p14="http://schemas.microsoft.com/office/powerpoint/2010/main" val="608505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Luis, Here we have the third component of the rover, the motor driver. (READ SLIDE)  the diagram on the right is there to illustrate where the motor driver would operate. you can see that the motor driver is essentially the bridge to connect the microcontroller to the motor</a:t>
            </a:r>
          </a:p>
        </p:txBody>
      </p:sp>
      <p:sp>
        <p:nvSpPr>
          <p:cNvPr id="4" name="Slide Number Placeholder 3"/>
          <p:cNvSpPr>
            <a:spLocks noGrp="1"/>
          </p:cNvSpPr>
          <p:nvPr>
            <p:ph type="sldNum" sz="quarter" idx="5"/>
          </p:nvPr>
        </p:nvSpPr>
        <p:spPr/>
        <p:txBody>
          <a:bodyPr/>
          <a:lstStyle/>
          <a:p>
            <a:fld id="{A713DE9E-98F3-43BA-B964-7FF3A9D9F896}" type="slidenum">
              <a:rPr lang="en-US"/>
              <a:t>12</a:t>
            </a:fld>
            <a:endParaRPr lang="en-US"/>
          </a:p>
        </p:txBody>
      </p:sp>
    </p:spTree>
    <p:extLst>
      <p:ext uri="{BB962C8B-B14F-4D97-AF65-F5344CB8AC3E}">
        <p14:creationId xmlns:p14="http://schemas.microsoft.com/office/powerpoint/2010/main" val="3223203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Luis, Here we have the 3 options of the motor driver, These three motor drivers are compatible with BLDC motor which is good, but there are two main requirements we are looking for, one is that motor driver should have a max voltage higher than the motor so that it can supply it as well as it should have a higher peak current than the motor in order to supply it. In our case, the 57BLF03 has a voltage of 24 volts, which is lower than all three motor drivers, but it has a current of 6.6 amps, which the only motor driver that is higher than that is the MP641A which is our choice.</a:t>
            </a:r>
          </a:p>
        </p:txBody>
      </p:sp>
      <p:sp>
        <p:nvSpPr>
          <p:cNvPr id="4" name="Slide Number Placeholder 3"/>
          <p:cNvSpPr>
            <a:spLocks noGrp="1"/>
          </p:cNvSpPr>
          <p:nvPr>
            <p:ph type="sldNum" sz="quarter" idx="5"/>
          </p:nvPr>
        </p:nvSpPr>
        <p:spPr/>
        <p:txBody>
          <a:bodyPr/>
          <a:lstStyle/>
          <a:p>
            <a:fld id="{A713DE9E-98F3-43BA-B964-7FF3A9D9F896}" type="slidenum">
              <a:rPr lang="en-US"/>
              <a:t>13</a:t>
            </a:fld>
            <a:endParaRPr lang="en-US"/>
          </a:p>
        </p:txBody>
      </p:sp>
    </p:spTree>
    <p:extLst>
      <p:ext uri="{BB962C8B-B14F-4D97-AF65-F5344CB8AC3E}">
        <p14:creationId xmlns:p14="http://schemas.microsoft.com/office/powerpoint/2010/main" val="3654785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Luis, Now for the fourth and final component of the rover, the sensor. The sensor's only goal is to act as a failsafe and what It would do is that if it detects an object that is very close to our design it would stop any movement immediately to prevent </a:t>
            </a:r>
            <a:r>
              <a:rPr lang="en-US" err="1">
                <a:cs typeface="Calibri"/>
              </a:rPr>
              <a:t>colission</a:t>
            </a:r>
            <a:r>
              <a:rPr lang="en-US">
                <a:cs typeface="Calibri"/>
              </a:rPr>
              <a:t>. This would mean that we would need a sensor that  can determine distance and also has a small detection range so it can detect objects that are close. With that </a:t>
            </a:r>
            <a:r>
              <a:rPr lang="en-US" err="1">
                <a:cs typeface="Calibri"/>
              </a:rPr>
              <a:t>beign</a:t>
            </a:r>
            <a:r>
              <a:rPr lang="en-US">
                <a:cs typeface="Calibri"/>
              </a:rPr>
              <a:t> said, I believe that the ultrasonic sensor would be our best choice</a:t>
            </a:r>
          </a:p>
        </p:txBody>
      </p:sp>
      <p:sp>
        <p:nvSpPr>
          <p:cNvPr id="4" name="Slide Number Placeholder 3"/>
          <p:cNvSpPr>
            <a:spLocks noGrp="1"/>
          </p:cNvSpPr>
          <p:nvPr>
            <p:ph type="sldNum" sz="quarter" idx="5"/>
          </p:nvPr>
        </p:nvSpPr>
        <p:spPr/>
        <p:txBody>
          <a:bodyPr/>
          <a:lstStyle/>
          <a:p>
            <a:fld id="{A713DE9E-98F3-43BA-B964-7FF3A9D9F896}" type="slidenum">
              <a:rPr lang="en-US"/>
              <a:t>14</a:t>
            </a:fld>
            <a:endParaRPr lang="en-US"/>
          </a:p>
        </p:txBody>
      </p:sp>
    </p:spTree>
    <p:extLst>
      <p:ext uri="{BB962C8B-B14F-4D97-AF65-F5344CB8AC3E}">
        <p14:creationId xmlns:p14="http://schemas.microsoft.com/office/powerpoint/2010/main" val="3636862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Luis, Here we have a table comparing 3 different ultrasonic sensors. The main </a:t>
            </a:r>
            <a:r>
              <a:rPr lang="en-US" err="1">
                <a:ea typeface="Calibri"/>
                <a:cs typeface="Calibri"/>
              </a:rPr>
              <a:t>concer</a:t>
            </a:r>
            <a:r>
              <a:rPr lang="en-US">
                <a:ea typeface="Calibri"/>
                <a:cs typeface="Calibri"/>
              </a:rPr>
              <a:t> of the sensor is the detection range, we want the range to have a small minimum number because we want to detect if objects are TOO close, so with that being said, the HC-SR04 is the best choice along with the fact that we are more familiar with that sensor as well.</a:t>
            </a:r>
          </a:p>
        </p:txBody>
      </p:sp>
      <p:sp>
        <p:nvSpPr>
          <p:cNvPr id="4" name="Slide Number Placeholder 3"/>
          <p:cNvSpPr>
            <a:spLocks noGrp="1"/>
          </p:cNvSpPr>
          <p:nvPr>
            <p:ph type="sldNum" sz="quarter" idx="5"/>
          </p:nvPr>
        </p:nvSpPr>
        <p:spPr/>
        <p:txBody>
          <a:bodyPr/>
          <a:lstStyle/>
          <a:p>
            <a:fld id="{A713DE9E-98F3-43BA-B964-7FF3A9D9F896}" type="slidenum">
              <a:rPr lang="en-US"/>
              <a:t>15</a:t>
            </a:fld>
            <a:endParaRPr lang="en-US"/>
          </a:p>
        </p:txBody>
      </p:sp>
    </p:spTree>
    <p:extLst>
      <p:ext uri="{BB962C8B-B14F-4D97-AF65-F5344CB8AC3E}">
        <p14:creationId xmlns:p14="http://schemas.microsoft.com/office/powerpoint/2010/main" val="1876447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Sean</a:t>
            </a:r>
          </a:p>
        </p:txBody>
      </p:sp>
      <p:sp>
        <p:nvSpPr>
          <p:cNvPr id="4" name="Slide Number Placeholder 3"/>
          <p:cNvSpPr>
            <a:spLocks noGrp="1"/>
          </p:cNvSpPr>
          <p:nvPr>
            <p:ph type="sldNum" sz="quarter" idx="5"/>
          </p:nvPr>
        </p:nvSpPr>
        <p:spPr/>
        <p:txBody>
          <a:bodyPr/>
          <a:lstStyle/>
          <a:p>
            <a:fld id="{A713DE9E-98F3-43BA-B964-7FF3A9D9F896}" type="slidenum">
              <a:rPr lang="en-US"/>
              <a:t>16</a:t>
            </a:fld>
            <a:endParaRPr lang="en-US"/>
          </a:p>
        </p:txBody>
      </p:sp>
    </p:spTree>
    <p:extLst>
      <p:ext uri="{BB962C8B-B14F-4D97-AF65-F5344CB8AC3E}">
        <p14:creationId xmlns:p14="http://schemas.microsoft.com/office/powerpoint/2010/main" val="125012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Sean</a:t>
            </a:r>
          </a:p>
        </p:txBody>
      </p:sp>
      <p:sp>
        <p:nvSpPr>
          <p:cNvPr id="4" name="Slide Number Placeholder 3"/>
          <p:cNvSpPr>
            <a:spLocks noGrp="1"/>
          </p:cNvSpPr>
          <p:nvPr>
            <p:ph type="sldNum" sz="quarter" idx="5"/>
          </p:nvPr>
        </p:nvSpPr>
        <p:spPr/>
        <p:txBody>
          <a:bodyPr/>
          <a:lstStyle/>
          <a:p>
            <a:fld id="{A713DE9E-98F3-43BA-B964-7FF3A9D9F896}" type="slidenum">
              <a:rPr lang="en-US"/>
              <a:t>17</a:t>
            </a:fld>
            <a:endParaRPr lang="en-US"/>
          </a:p>
        </p:txBody>
      </p:sp>
    </p:spTree>
    <p:extLst>
      <p:ext uri="{BB962C8B-B14F-4D97-AF65-F5344CB8AC3E}">
        <p14:creationId xmlns:p14="http://schemas.microsoft.com/office/powerpoint/2010/main" val="536621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Sean</a:t>
            </a:r>
          </a:p>
        </p:txBody>
      </p:sp>
      <p:sp>
        <p:nvSpPr>
          <p:cNvPr id="4" name="Slide Number Placeholder 3"/>
          <p:cNvSpPr>
            <a:spLocks noGrp="1"/>
          </p:cNvSpPr>
          <p:nvPr>
            <p:ph type="sldNum" sz="quarter" idx="5"/>
          </p:nvPr>
        </p:nvSpPr>
        <p:spPr/>
        <p:txBody>
          <a:bodyPr/>
          <a:lstStyle/>
          <a:p>
            <a:fld id="{A713DE9E-98F3-43BA-B964-7FF3A9D9F896}" type="slidenum">
              <a:rPr lang="en-US"/>
              <a:t>18</a:t>
            </a:fld>
            <a:endParaRPr lang="en-US"/>
          </a:p>
        </p:txBody>
      </p:sp>
    </p:spTree>
    <p:extLst>
      <p:ext uri="{BB962C8B-B14F-4D97-AF65-F5344CB8AC3E}">
        <p14:creationId xmlns:p14="http://schemas.microsoft.com/office/powerpoint/2010/main" val="883884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Sean</a:t>
            </a:r>
          </a:p>
        </p:txBody>
      </p:sp>
      <p:sp>
        <p:nvSpPr>
          <p:cNvPr id="4" name="Slide Number Placeholder 3"/>
          <p:cNvSpPr>
            <a:spLocks noGrp="1"/>
          </p:cNvSpPr>
          <p:nvPr>
            <p:ph type="sldNum" sz="quarter" idx="5"/>
          </p:nvPr>
        </p:nvSpPr>
        <p:spPr/>
        <p:txBody>
          <a:bodyPr/>
          <a:lstStyle/>
          <a:p>
            <a:fld id="{A713DE9E-98F3-43BA-B964-7FF3A9D9F896}" type="slidenum">
              <a:rPr lang="en-US"/>
              <a:t>19</a:t>
            </a:fld>
            <a:endParaRPr lang="en-US"/>
          </a:p>
        </p:txBody>
      </p:sp>
    </p:spTree>
    <p:extLst>
      <p:ext uri="{BB962C8B-B14F-4D97-AF65-F5344CB8AC3E}">
        <p14:creationId xmlns:p14="http://schemas.microsoft.com/office/powerpoint/2010/main" val="2080354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Mario</a:t>
            </a:r>
          </a:p>
          <a:p>
            <a:endParaRPr lang="en-US">
              <a:ea typeface="Calibri"/>
              <a:cs typeface="Calibri"/>
            </a:endParaRPr>
          </a:p>
          <a:p>
            <a:r>
              <a:rPr lang="en-US">
                <a:ea typeface="Calibri"/>
                <a:cs typeface="Calibri"/>
              </a:rPr>
              <a:t>Meet the team</a:t>
            </a:r>
          </a:p>
          <a:p>
            <a:r>
              <a:rPr lang="en-US">
                <a:ea typeface="Calibri"/>
                <a:cs typeface="Calibri"/>
              </a:rPr>
              <a:t>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A713DE9E-98F3-43BA-B964-7FF3A9D9F896}" type="slidenum">
              <a:rPr lang="en-US"/>
              <a:t>2</a:t>
            </a:fld>
            <a:endParaRPr lang="en-US"/>
          </a:p>
        </p:txBody>
      </p:sp>
    </p:spTree>
    <p:extLst>
      <p:ext uri="{BB962C8B-B14F-4D97-AF65-F5344CB8AC3E}">
        <p14:creationId xmlns:p14="http://schemas.microsoft.com/office/powerpoint/2010/main" val="3618857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Sean</a:t>
            </a:r>
          </a:p>
        </p:txBody>
      </p:sp>
      <p:sp>
        <p:nvSpPr>
          <p:cNvPr id="4" name="Slide Number Placeholder 3"/>
          <p:cNvSpPr>
            <a:spLocks noGrp="1"/>
          </p:cNvSpPr>
          <p:nvPr>
            <p:ph type="sldNum" sz="quarter" idx="5"/>
          </p:nvPr>
        </p:nvSpPr>
        <p:spPr/>
        <p:txBody>
          <a:bodyPr/>
          <a:lstStyle/>
          <a:p>
            <a:fld id="{A713DE9E-98F3-43BA-B964-7FF3A9D9F896}" type="slidenum">
              <a:rPr lang="en-US"/>
              <a:t>20</a:t>
            </a:fld>
            <a:endParaRPr lang="en-US"/>
          </a:p>
        </p:txBody>
      </p:sp>
    </p:spTree>
    <p:extLst>
      <p:ext uri="{BB962C8B-B14F-4D97-AF65-F5344CB8AC3E}">
        <p14:creationId xmlns:p14="http://schemas.microsoft.com/office/powerpoint/2010/main" val="1406647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Sean</a:t>
            </a:r>
          </a:p>
        </p:txBody>
      </p:sp>
      <p:sp>
        <p:nvSpPr>
          <p:cNvPr id="4" name="Slide Number Placeholder 3"/>
          <p:cNvSpPr>
            <a:spLocks noGrp="1"/>
          </p:cNvSpPr>
          <p:nvPr>
            <p:ph type="sldNum" sz="quarter" idx="5"/>
          </p:nvPr>
        </p:nvSpPr>
        <p:spPr/>
        <p:txBody>
          <a:bodyPr/>
          <a:lstStyle/>
          <a:p>
            <a:fld id="{A713DE9E-98F3-43BA-B964-7FF3A9D9F896}" type="slidenum">
              <a:rPr lang="en-US"/>
              <a:t>21</a:t>
            </a:fld>
            <a:endParaRPr lang="en-US"/>
          </a:p>
        </p:txBody>
      </p:sp>
    </p:spTree>
    <p:extLst>
      <p:ext uri="{BB962C8B-B14F-4D97-AF65-F5344CB8AC3E}">
        <p14:creationId xmlns:p14="http://schemas.microsoft.com/office/powerpoint/2010/main" val="3340852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Sean</a:t>
            </a:r>
          </a:p>
        </p:txBody>
      </p:sp>
      <p:sp>
        <p:nvSpPr>
          <p:cNvPr id="4" name="Slide Number Placeholder 3"/>
          <p:cNvSpPr>
            <a:spLocks noGrp="1"/>
          </p:cNvSpPr>
          <p:nvPr>
            <p:ph type="sldNum" sz="quarter" idx="5"/>
          </p:nvPr>
        </p:nvSpPr>
        <p:spPr/>
        <p:txBody>
          <a:bodyPr/>
          <a:lstStyle/>
          <a:p>
            <a:fld id="{A713DE9E-98F3-43BA-B964-7FF3A9D9F896}" type="slidenum">
              <a:rPr lang="en-US"/>
              <a:t>22</a:t>
            </a:fld>
            <a:endParaRPr lang="en-US"/>
          </a:p>
        </p:txBody>
      </p:sp>
    </p:spTree>
    <p:extLst>
      <p:ext uri="{BB962C8B-B14F-4D97-AF65-F5344CB8AC3E}">
        <p14:creationId xmlns:p14="http://schemas.microsoft.com/office/powerpoint/2010/main" val="109816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Sean</a:t>
            </a:r>
          </a:p>
        </p:txBody>
      </p:sp>
      <p:sp>
        <p:nvSpPr>
          <p:cNvPr id="4" name="Slide Number Placeholder 3"/>
          <p:cNvSpPr>
            <a:spLocks noGrp="1"/>
          </p:cNvSpPr>
          <p:nvPr>
            <p:ph type="sldNum" sz="quarter" idx="5"/>
          </p:nvPr>
        </p:nvSpPr>
        <p:spPr/>
        <p:txBody>
          <a:bodyPr/>
          <a:lstStyle/>
          <a:p>
            <a:fld id="{A713DE9E-98F3-43BA-B964-7FF3A9D9F896}" type="slidenum">
              <a:rPr lang="en-US"/>
              <a:t>23</a:t>
            </a:fld>
            <a:endParaRPr lang="en-US"/>
          </a:p>
        </p:txBody>
      </p:sp>
    </p:spTree>
    <p:extLst>
      <p:ext uri="{BB962C8B-B14F-4D97-AF65-F5344CB8AC3E}">
        <p14:creationId xmlns:p14="http://schemas.microsoft.com/office/powerpoint/2010/main" val="1823902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Sean</a:t>
            </a:r>
          </a:p>
        </p:txBody>
      </p:sp>
      <p:sp>
        <p:nvSpPr>
          <p:cNvPr id="4" name="Slide Number Placeholder 3"/>
          <p:cNvSpPr>
            <a:spLocks noGrp="1"/>
          </p:cNvSpPr>
          <p:nvPr>
            <p:ph type="sldNum" sz="quarter" idx="5"/>
          </p:nvPr>
        </p:nvSpPr>
        <p:spPr/>
        <p:txBody>
          <a:bodyPr/>
          <a:lstStyle/>
          <a:p>
            <a:fld id="{A713DE9E-98F3-43BA-B964-7FF3A9D9F896}" type="slidenum">
              <a:rPr lang="en-US"/>
              <a:t>24</a:t>
            </a:fld>
            <a:endParaRPr lang="en-US"/>
          </a:p>
        </p:txBody>
      </p:sp>
    </p:spTree>
    <p:extLst>
      <p:ext uri="{BB962C8B-B14F-4D97-AF65-F5344CB8AC3E}">
        <p14:creationId xmlns:p14="http://schemas.microsoft.com/office/powerpoint/2010/main" val="2490442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Sean</a:t>
            </a:r>
          </a:p>
        </p:txBody>
      </p:sp>
      <p:sp>
        <p:nvSpPr>
          <p:cNvPr id="4" name="Slide Number Placeholder 3"/>
          <p:cNvSpPr>
            <a:spLocks noGrp="1"/>
          </p:cNvSpPr>
          <p:nvPr>
            <p:ph type="sldNum" sz="quarter" idx="5"/>
          </p:nvPr>
        </p:nvSpPr>
        <p:spPr/>
        <p:txBody>
          <a:bodyPr/>
          <a:lstStyle/>
          <a:p>
            <a:fld id="{A713DE9E-98F3-43BA-B964-7FF3A9D9F896}" type="slidenum">
              <a:rPr lang="en-US"/>
              <a:t>25</a:t>
            </a:fld>
            <a:endParaRPr lang="en-US"/>
          </a:p>
        </p:txBody>
      </p:sp>
    </p:spTree>
    <p:extLst>
      <p:ext uri="{BB962C8B-B14F-4D97-AF65-F5344CB8AC3E}">
        <p14:creationId xmlns:p14="http://schemas.microsoft.com/office/powerpoint/2010/main" val="4012421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Sean</a:t>
            </a:r>
          </a:p>
        </p:txBody>
      </p:sp>
      <p:sp>
        <p:nvSpPr>
          <p:cNvPr id="4" name="Slide Number Placeholder 3"/>
          <p:cNvSpPr>
            <a:spLocks noGrp="1"/>
          </p:cNvSpPr>
          <p:nvPr>
            <p:ph type="sldNum" sz="quarter" idx="5"/>
          </p:nvPr>
        </p:nvSpPr>
        <p:spPr/>
        <p:txBody>
          <a:bodyPr/>
          <a:lstStyle/>
          <a:p>
            <a:fld id="{A713DE9E-98F3-43BA-B964-7FF3A9D9F896}" type="slidenum">
              <a:rPr lang="en-US"/>
              <a:t>26</a:t>
            </a:fld>
            <a:endParaRPr lang="en-US"/>
          </a:p>
        </p:txBody>
      </p:sp>
    </p:spTree>
    <p:extLst>
      <p:ext uri="{BB962C8B-B14F-4D97-AF65-F5344CB8AC3E}">
        <p14:creationId xmlns:p14="http://schemas.microsoft.com/office/powerpoint/2010/main" val="4172024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Sean</a:t>
            </a:r>
          </a:p>
        </p:txBody>
      </p:sp>
      <p:sp>
        <p:nvSpPr>
          <p:cNvPr id="4" name="Slide Number Placeholder 3"/>
          <p:cNvSpPr>
            <a:spLocks noGrp="1"/>
          </p:cNvSpPr>
          <p:nvPr>
            <p:ph type="sldNum" sz="quarter" idx="5"/>
          </p:nvPr>
        </p:nvSpPr>
        <p:spPr/>
        <p:txBody>
          <a:bodyPr/>
          <a:lstStyle/>
          <a:p>
            <a:fld id="{A713DE9E-98F3-43BA-B964-7FF3A9D9F896}" type="slidenum">
              <a:rPr lang="en-US"/>
              <a:t>27</a:t>
            </a:fld>
            <a:endParaRPr lang="en-US"/>
          </a:p>
        </p:txBody>
      </p:sp>
    </p:spTree>
    <p:extLst>
      <p:ext uri="{BB962C8B-B14F-4D97-AF65-F5344CB8AC3E}">
        <p14:creationId xmlns:p14="http://schemas.microsoft.com/office/powerpoint/2010/main" val="2374283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Sean</a:t>
            </a:r>
          </a:p>
        </p:txBody>
      </p:sp>
      <p:sp>
        <p:nvSpPr>
          <p:cNvPr id="4" name="Slide Number Placeholder 3"/>
          <p:cNvSpPr>
            <a:spLocks noGrp="1"/>
          </p:cNvSpPr>
          <p:nvPr>
            <p:ph type="sldNum" sz="quarter" idx="5"/>
          </p:nvPr>
        </p:nvSpPr>
        <p:spPr/>
        <p:txBody>
          <a:bodyPr/>
          <a:lstStyle/>
          <a:p>
            <a:fld id="{A713DE9E-98F3-43BA-B964-7FF3A9D9F896}" type="slidenum">
              <a:rPr lang="en-US"/>
              <a:t>28</a:t>
            </a:fld>
            <a:endParaRPr lang="en-US"/>
          </a:p>
        </p:txBody>
      </p:sp>
    </p:spTree>
    <p:extLst>
      <p:ext uri="{BB962C8B-B14F-4D97-AF65-F5344CB8AC3E}">
        <p14:creationId xmlns:p14="http://schemas.microsoft.com/office/powerpoint/2010/main" val="2645359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Mario</a:t>
            </a:r>
          </a:p>
          <a:p>
            <a:endParaRPr lang="en-US">
              <a:ea typeface="Calibri"/>
              <a:cs typeface="Calibri"/>
            </a:endParaRPr>
          </a:p>
          <a:p>
            <a:r>
              <a:rPr lang="en-US">
                <a:ea typeface="Calibri"/>
                <a:cs typeface="Calibri"/>
              </a:rPr>
              <a:t>Because NIR Spectroscopy analysis provide useful information about material characteristics including chemical composition, it is an effective technique in identifying plastics, glass, and metals for recycling. </a:t>
            </a:r>
          </a:p>
          <a:p>
            <a:r>
              <a:rPr lang="en-US">
                <a:ea typeface="Calibri"/>
                <a:cs typeface="Calibri"/>
              </a:rPr>
              <a:t>We can think of each material having its own "finger print" once we assign the fingerprint to sample, the spectrometer can communicate to the MCU to determine what the collected sample is.  </a:t>
            </a:r>
          </a:p>
          <a:p>
            <a:r>
              <a:rPr lang="en-US">
                <a:ea typeface="Calibri"/>
                <a:cs typeface="Calibri"/>
              </a:rPr>
              <a:t>We plan to implement an "in-process" system that actively sorts waste while collecting from beach environments. </a:t>
            </a:r>
            <a:endParaRPr lang="en-US"/>
          </a:p>
          <a:p>
            <a:endParaRPr lang="en-US">
              <a:ea typeface="Calibri"/>
              <a:cs typeface="Calibri"/>
            </a:endParaRPr>
          </a:p>
          <a:p>
            <a:r>
              <a:rPr lang="en-US">
                <a:ea typeface="Calibri"/>
                <a:cs typeface="Calibri"/>
              </a:rPr>
              <a:t>The optical system of our design will consist of </a:t>
            </a:r>
            <a:br>
              <a:rPr lang="en-US">
                <a:ea typeface="Calibri"/>
                <a:cs typeface="+mn-lt"/>
              </a:rPr>
            </a:br>
            <a:r>
              <a:rPr lang="en-US">
                <a:ea typeface="Calibri"/>
                <a:cs typeface="Calibri"/>
              </a:rPr>
              <a:t>-   A Halogen/Tungsten light source, that emits from visible well into the Infrared spectrum</a:t>
            </a:r>
          </a:p>
          <a:p>
            <a:pPr marL="171450" indent="-171450">
              <a:buFont typeface="Calibri"/>
              <a:buChar char="-"/>
            </a:pPr>
            <a:r>
              <a:rPr lang="en-US">
                <a:ea typeface="Calibri"/>
                <a:cs typeface="Calibri"/>
              </a:rPr>
              <a:t>A focusing lens that will give us higher peak density or concentration of light on to the sample</a:t>
            </a:r>
          </a:p>
          <a:p>
            <a:pPr marL="171450" indent="-171450">
              <a:buFont typeface="Calibri"/>
              <a:buChar char="-"/>
            </a:pPr>
            <a:r>
              <a:rPr lang="en-US">
                <a:ea typeface="Calibri"/>
                <a:cs typeface="Calibri"/>
              </a:rPr>
              <a:t>Once light is reflected from the sample on to the returning focusing lens it will pass through a bandpass filter to remove undesired wavelengths and focus on to input of the optical fiber</a:t>
            </a:r>
          </a:p>
          <a:p>
            <a:pPr marL="171450" indent="-171450">
              <a:buFont typeface="Calibri"/>
              <a:buChar char="-"/>
            </a:pPr>
            <a:r>
              <a:rPr lang="en-US">
                <a:ea typeface="Calibri"/>
                <a:cs typeface="Calibri"/>
              </a:rPr>
              <a:t>The optical fiber will carry the reflected light from the sample to the entrance slit of the spectrometer</a:t>
            </a:r>
          </a:p>
          <a:p>
            <a:pPr marL="171450" indent="-171450">
              <a:buFont typeface="Calibri"/>
              <a:buChar char="-"/>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A713DE9E-98F3-43BA-B964-7FF3A9D9F896}" type="slidenum">
              <a:rPr lang="en-US"/>
              <a:t>29</a:t>
            </a:fld>
            <a:endParaRPr lang="en-US"/>
          </a:p>
        </p:txBody>
      </p:sp>
    </p:spTree>
    <p:extLst>
      <p:ext uri="{BB962C8B-B14F-4D97-AF65-F5344CB8AC3E}">
        <p14:creationId xmlns:p14="http://schemas.microsoft.com/office/powerpoint/2010/main" val="829909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Mario</a:t>
            </a:r>
          </a:p>
          <a:p>
            <a:endParaRPr lang="en-US"/>
          </a:p>
          <a:p>
            <a:r>
              <a:rPr lang="en-US"/>
              <a:t>Today we’ll be discussing the importance of addressing marine debris and the impact it has on our beaches. One of the biggest problems we face is trash being left behind by people, which often ends up harming marine life and polluting the environment. Plastic bottles, aluminum cans, and glass waste can have critical effects on coastal ecosystems, including the animals and plants that depend on them.</a:t>
            </a:r>
          </a:p>
          <a:p>
            <a:r>
              <a:rPr lang="en-US"/>
              <a:t>Our project, </a:t>
            </a:r>
            <a:r>
              <a:rPr lang="en-US" err="1"/>
              <a:t>ALiCS</a:t>
            </a:r>
            <a:r>
              <a:rPr lang="en-US"/>
              <a:t>, was developed with this in mind. By helping to keep beaches clean, we’re not only improving the aesthetics but also promoting a healthier environment. What makes </a:t>
            </a:r>
            <a:r>
              <a:rPr lang="en-US" err="1"/>
              <a:t>ALiCS</a:t>
            </a:r>
            <a:r>
              <a:rPr lang="en-US"/>
              <a:t> unique is that it doesn’t just pick up trash—it’s designed to sort it. </a:t>
            </a:r>
            <a:r>
              <a:rPr lang="en-US" err="1"/>
              <a:t>ALiCS</a:t>
            </a:r>
            <a:r>
              <a:rPr lang="en-US"/>
              <a:t> can differentiate between glass, plastic, and aluminum, sorting them for proper disposal or recycling, all while navigating autonomously across beach terrain.</a:t>
            </a:r>
            <a:endParaRPr lang="en-US">
              <a:cs typeface="Calibri"/>
            </a:endParaRPr>
          </a:p>
          <a:p>
            <a:r>
              <a:rPr lang="en-US"/>
              <a:t>Taking a moment to look over some existing technologies that inspired or influenced our project, first, we have the </a:t>
            </a:r>
            <a:r>
              <a:rPr lang="en-US" err="1"/>
              <a:t>BeBot</a:t>
            </a:r>
            <a:r>
              <a:rPr lang="en-US"/>
              <a:t>, a beach cleaning robot that uses rakes to sift through the sand and remove debris. Another familiar technology is the iRobot Roomba, which, although primarily used indoors, employs smart navigation and debris collection that we’ve learned from. Additionally, beach metal detectors are often used to find valuable items buried in the sand, providing insight into how sensors can detect objects in complex environments.</a:t>
            </a:r>
            <a:endParaRPr lang="en-US">
              <a:cs typeface="Calibri"/>
            </a:endParaRPr>
          </a:p>
          <a:p>
            <a:r>
              <a:rPr lang="en-US"/>
              <a:t>While each of these technologies contributes to solving the problem of debris, they don’t yet address the complete need for sorting and navigating diverse beach conditions like </a:t>
            </a:r>
            <a:r>
              <a:rPr lang="en-US" err="1"/>
              <a:t>ALiCS</a:t>
            </a:r>
            <a:r>
              <a:rPr lang="en-US"/>
              <a:t> aims to do.</a:t>
            </a:r>
            <a:endParaRPr lang="en-US">
              <a:cs typeface="Calibri"/>
            </a:endParaRPr>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A713DE9E-98F3-43BA-B964-7FF3A9D9F896}" type="slidenum">
              <a:t>3</a:t>
            </a:fld>
            <a:endParaRPr lang="en-US"/>
          </a:p>
        </p:txBody>
      </p:sp>
    </p:spTree>
    <p:extLst>
      <p:ext uri="{BB962C8B-B14F-4D97-AF65-F5344CB8AC3E}">
        <p14:creationId xmlns:p14="http://schemas.microsoft.com/office/powerpoint/2010/main" val="2028110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Mario</a:t>
            </a:r>
          </a:p>
          <a:p>
            <a:endParaRPr lang="en-US">
              <a:ea typeface="Calibri"/>
              <a:cs typeface="Calibri"/>
            </a:endParaRPr>
          </a:p>
          <a:p>
            <a:r>
              <a:rPr lang="en-US">
                <a:ea typeface="Calibri"/>
                <a:cs typeface="Calibri"/>
              </a:rPr>
              <a:t>This is the bread and butter of the optical system design, once the reflected light passes through the entrance slit of the spectrometer, it will be collimated on to the diffraction grating. </a:t>
            </a:r>
          </a:p>
          <a:p>
            <a:r>
              <a:rPr lang="en-US">
                <a:ea typeface="Calibri"/>
                <a:cs typeface="Calibri"/>
              </a:rPr>
              <a:t>The diffraction grating will then separate or disperse reflected light into constituent wavelengths, through the focusing mirror and on to the linear array detector.</a:t>
            </a:r>
          </a:p>
          <a:p>
            <a:r>
              <a:rPr lang="en-US">
                <a:ea typeface="Calibri"/>
                <a:cs typeface="Calibri"/>
              </a:rPr>
              <a:t> This detector is sensitive to NIR wavelengths will be able to profile the reflected wavelengths to decide whether the sample is plastic, aluminum, or glass. </a:t>
            </a:r>
          </a:p>
          <a:p>
            <a:r>
              <a:rPr lang="en-US">
                <a:ea typeface="Calibri"/>
                <a:cs typeface="Calibri"/>
              </a:rPr>
              <a:t>Here we see, on the bottom image, the spectra of some previous collected plastics. Even though these 5 samples have very similar spectra, they are still very unique and can be identified by NIR Spectroscopy. </a:t>
            </a:r>
            <a:endParaRPr lang="en-US"/>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A713DE9E-98F3-43BA-B964-7FF3A9D9F896}" type="slidenum">
              <a:rPr lang="en-US"/>
              <a:t>30</a:t>
            </a:fld>
            <a:endParaRPr lang="en-US"/>
          </a:p>
        </p:txBody>
      </p:sp>
    </p:spTree>
    <p:extLst>
      <p:ext uri="{BB962C8B-B14F-4D97-AF65-F5344CB8AC3E}">
        <p14:creationId xmlns:p14="http://schemas.microsoft.com/office/powerpoint/2010/main" val="2881617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Mario</a:t>
            </a:r>
          </a:p>
        </p:txBody>
      </p:sp>
      <p:sp>
        <p:nvSpPr>
          <p:cNvPr id="4" name="Slide Number Placeholder 3"/>
          <p:cNvSpPr>
            <a:spLocks noGrp="1"/>
          </p:cNvSpPr>
          <p:nvPr>
            <p:ph type="sldNum" sz="quarter" idx="5"/>
          </p:nvPr>
        </p:nvSpPr>
        <p:spPr/>
        <p:txBody>
          <a:bodyPr/>
          <a:lstStyle/>
          <a:p>
            <a:fld id="{A713DE9E-98F3-43BA-B964-7FF3A9D9F896}" type="slidenum">
              <a:rPr lang="en-US"/>
              <a:t>31</a:t>
            </a:fld>
            <a:endParaRPr lang="en-US"/>
          </a:p>
        </p:txBody>
      </p:sp>
    </p:spTree>
    <p:extLst>
      <p:ext uri="{BB962C8B-B14F-4D97-AF65-F5344CB8AC3E}">
        <p14:creationId xmlns:p14="http://schemas.microsoft.com/office/powerpoint/2010/main" val="1972971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Andre</a:t>
            </a:r>
          </a:p>
          <a:p>
            <a:r>
              <a:rPr lang="en-US"/>
              <a:t>For the robotic arm, there are several viable options. The relevant specs we want to focus on are the reach, weight, and position repeatability.</a:t>
            </a:r>
            <a:endParaRPr lang="en-US">
              <a:ea typeface="Calibri"/>
              <a:cs typeface="Calibri"/>
            </a:endParaRPr>
          </a:p>
          <a:p>
            <a:r>
              <a:rPr lang="en-US"/>
              <a:t>While all great options, </a:t>
            </a:r>
            <a:r>
              <a:rPr lang="en-US" err="1"/>
              <a:t>Mecademic’s</a:t>
            </a:r>
            <a:r>
              <a:rPr lang="en-US"/>
              <a:t> Meca500 ease of use, reach, compact size and state of the art accuracy, deem it the winner. Realistically, if we were choosing to purchase any of these three robot arms, they would end up being too pricey to be within our budget. Thankfully, we were able to get the Meca500 loaned to us by Mario's team at </a:t>
            </a:r>
            <a:r>
              <a:rPr lang="en-US" err="1"/>
              <a:t>Luminar</a:t>
            </a:r>
            <a:r>
              <a:rPr lang="en-US"/>
              <a:t>.        </a:t>
            </a:r>
            <a:endParaRPr lang="en-US">
              <a:ea typeface="Calibri"/>
              <a:cs typeface="Calibri"/>
            </a:endParaRPr>
          </a:p>
        </p:txBody>
      </p:sp>
      <p:sp>
        <p:nvSpPr>
          <p:cNvPr id="4" name="Slide Number Placeholder 3"/>
          <p:cNvSpPr>
            <a:spLocks noGrp="1"/>
          </p:cNvSpPr>
          <p:nvPr>
            <p:ph type="sldNum" sz="quarter" idx="5"/>
          </p:nvPr>
        </p:nvSpPr>
        <p:spPr/>
        <p:txBody>
          <a:bodyPr/>
          <a:lstStyle/>
          <a:p>
            <a:fld id="{A713DE9E-98F3-43BA-B964-7FF3A9D9F896}" type="slidenum">
              <a:rPr lang="en-US"/>
              <a:t>32</a:t>
            </a:fld>
            <a:endParaRPr lang="en-US"/>
          </a:p>
        </p:txBody>
      </p:sp>
    </p:spTree>
    <p:extLst>
      <p:ext uri="{BB962C8B-B14F-4D97-AF65-F5344CB8AC3E}">
        <p14:creationId xmlns:p14="http://schemas.microsoft.com/office/powerpoint/2010/main" val="41223443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Mary</a:t>
            </a:r>
          </a:p>
          <a:p>
            <a:endParaRPr lang="en-US">
              <a:cs typeface="Calibri"/>
            </a:endParaRPr>
          </a:p>
          <a:p>
            <a:r>
              <a:rPr lang="en-US">
                <a:cs typeface="Calibri"/>
              </a:rPr>
              <a:t>For choosing a camera, we went with the Raspberry Pi camera for its compatibility, resolution, and size. Since we are using a raspberry pi microcontroller, it would make the most sense to choose the raspberry pi camera for its compatibility. Not only does it have its own driver support, making it easy to set up, it is specifically designed for the raspberry pi. This camera offers high resolution which is crucial for image capture and sorting. With its compact size and affordable price, we decided that the raspberry pi camera would be the best option for </a:t>
            </a:r>
            <a:r>
              <a:rPr lang="en-US" err="1">
                <a:cs typeface="Calibri"/>
              </a:rPr>
              <a:t>ALiCS</a:t>
            </a:r>
            <a:r>
              <a:rPr lang="en-US">
                <a:cs typeface="Calibri"/>
              </a:rPr>
              <a:t>.</a:t>
            </a:r>
            <a:endParaRPr lang="en-US"/>
          </a:p>
        </p:txBody>
      </p:sp>
      <p:sp>
        <p:nvSpPr>
          <p:cNvPr id="4" name="Slide Number Placeholder 3"/>
          <p:cNvSpPr>
            <a:spLocks noGrp="1"/>
          </p:cNvSpPr>
          <p:nvPr>
            <p:ph type="sldNum" sz="quarter" idx="5"/>
          </p:nvPr>
        </p:nvSpPr>
        <p:spPr/>
        <p:txBody>
          <a:bodyPr/>
          <a:lstStyle/>
          <a:p>
            <a:fld id="{A713DE9E-98F3-43BA-B964-7FF3A9D9F896}" type="slidenum">
              <a:t>33</a:t>
            </a:fld>
            <a:endParaRPr lang="en-US"/>
          </a:p>
        </p:txBody>
      </p:sp>
    </p:spTree>
    <p:extLst>
      <p:ext uri="{BB962C8B-B14F-4D97-AF65-F5344CB8AC3E}">
        <p14:creationId xmlns:p14="http://schemas.microsoft.com/office/powerpoint/2010/main" val="35565149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Andre</a:t>
            </a:r>
          </a:p>
          <a:p>
            <a:endParaRPr lang="en-US">
              <a:cs typeface="Calibri"/>
            </a:endParaRPr>
          </a:p>
          <a:p>
            <a:r>
              <a:rPr lang="en-US">
                <a:cs typeface="Calibri"/>
              </a:rPr>
              <a:t>The software diagram attached represents each module our hardware components take care of. The Lidar puck is in charge of area mapping, the camera detection, The PCB software handles the rover’s driving movements. the robotic arm software will handle the positioning and trash collection, and finally the spectrometer identifies the type of trash. </a:t>
            </a:r>
          </a:p>
        </p:txBody>
      </p:sp>
      <p:sp>
        <p:nvSpPr>
          <p:cNvPr id="4" name="Slide Number Placeholder 3"/>
          <p:cNvSpPr>
            <a:spLocks noGrp="1"/>
          </p:cNvSpPr>
          <p:nvPr>
            <p:ph type="sldNum" sz="quarter" idx="5"/>
          </p:nvPr>
        </p:nvSpPr>
        <p:spPr/>
        <p:txBody>
          <a:bodyPr/>
          <a:lstStyle/>
          <a:p>
            <a:fld id="{A713DE9E-98F3-43BA-B964-7FF3A9D9F896}" type="slidenum">
              <a:rPr lang="en-US"/>
              <a:t>34</a:t>
            </a:fld>
            <a:endParaRPr lang="en-US"/>
          </a:p>
        </p:txBody>
      </p:sp>
    </p:spTree>
    <p:extLst>
      <p:ext uri="{BB962C8B-B14F-4D97-AF65-F5344CB8AC3E}">
        <p14:creationId xmlns:p14="http://schemas.microsoft.com/office/powerpoint/2010/main" val="34532663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Andre</a:t>
            </a:r>
          </a:p>
          <a:p>
            <a:endParaRPr lang="en-US">
              <a:cs typeface="Calibri"/>
            </a:endParaRPr>
          </a:p>
          <a:p>
            <a:r>
              <a:rPr lang="en-US">
                <a:cs typeface="Calibri"/>
              </a:rPr>
              <a:t>Out of these three frameworks ROS will be the best option due to its sole purpose of robot integration and development. ZEROMQ is also a great option as it is very easy to use and useful for lightweight and high-speed data</a:t>
            </a:r>
          </a:p>
          <a:p>
            <a:endParaRPr lang="en-US">
              <a:cs typeface="Calibri"/>
            </a:endParaRPr>
          </a:p>
        </p:txBody>
      </p:sp>
      <p:sp>
        <p:nvSpPr>
          <p:cNvPr id="4" name="Slide Number Placeholder 3"/>
          <p:cNvSpPr>
            <a:spLocks noGrp="1"/>
          </p:cNvSpPr>
          <p:nvPr>
            <p:ph type="sldNum" sz="quarter" idx="5"/>
          </p:nvPr>
        </p:nvSpPr>
        <p:spPr/>
        <p:txBody>
          <a:bodyPr/>
          <a:lstStyle/>
          <a:p>
            <a:fld id="{A713DE9E-98F3-43BA-B964-7FF3A9D9F896}" type="slidenum">
              <a:rPr lang="en-US"/>
              <a:t>35</a:t>
            </a:fld>
            <a:endParaRPr lang="en-US"/>
          </a:p>
        </p:txBody>
      </p:sp>
    </p:spTree>
    <p:extLst>
      <p:ext uri="{BB962C8B-B14F-4D97-AF65-F5344CB8AC3E}">
        <p14:creationId xmlns:p14="http://schemas.microsoft.com/office/powerpoint/2010/main" val="14410909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Andre</a:t>
            </a:r>
          </a:p>
          <a:p>
            <a:endParaRPr lang="en-US">
              <a:cs typeface="Calibri"/>
            </a:endParaRPr>
          </a:p>
          <a:p>
            <a:r>
              <a:rPr lang="en-US" sz="1800" b="0" i="0" u="none" strike="noStrike">
                <a:solidFill>
                  <a:srgbClr val="1D1C1D"/>
                </a:solidFill>
                <a:effectLst/>
                <a:latin typeface="Times New Roman" panose="02020603050405020304" pitchFamily="18" charset="0"/>
              </a:rPr>
              <a:t>Within ROS, there are some functions of ROS that we will mainly be focusing on, because they will help us greatly with what we plan on designing. The first one is </a:t>
            </a:r>
            <a:r>
              <a:rPr lang="en-US" sz="1800" b="0" i="0" u="none" strike="noStrike" err="1">
                <a:solidFill>
                  <a:srgbClr val="1D1C1D"/>
                </a:solidFill>
                <a:effectLst/>
                <a:latin typeface="Times New Roman" panose="02020603050405020304" pitchFamily="18" charset="0"/>
              </a:rPr>
              <a:t>roslaunch</a:t>
            </a:r>
            <a:r>
              <a:rPr lang="en-US" sz="1800" b="0" i="0" u="none" strike="noStrike">
                <a:solidFill>
                  <a:srgbClr val="1D1C1D"/>
                </a:solidFill>
                <a:effectLst/>
                <a:latin typeface="Times New Roman" panose="02020603050405020304" pitchFamily="18" charset="0"/>
              </a:rPr>
              <a:t> and it is basically the main function of ROS, anything that we use from ROS will all fall under </a:t>
            </a:r>
            <a:r>
              <a:rPr lang="en-US" sz="1800" b="0" i="0" u="none" strike="noStrike" err="1">
                <a:solidFill>
                  <a:srgbClr val="1D1C1D"/>
                </a:solidFill>
                <a:effectLst/>
                <a:latin typeface="Times New Roman" panose="02020603050405020304" pitchFamily="18" charset="0"/>
              </a:rPr>
              <a:t>roslaunch</a:t>
            </a:r>
            <a:r>
              <a:rPr lang="en-US" sz="1800" b="0" i="0" u="none" strike="noStrike">
                <a:solidFill>
                  <a:srgbClr val="1D1C1D"/>
                </a:solidFill>
                <a:effectLst/>
                <a:latin typeface="Times New Roman" panose="02020603050405020304" pitchFamily="18" charset="0"/>
              </a:rPr>
              <a:t>. </a:t>
            </a:r>
            <a:r>
              <a:rPr lang="en-US" sz="1800" b="0" i="0" u="none" strike="noStrike" err="1">
                <a:solidFill>
                  <a:srgbClr val="1D1C1D"/>
                </a:solidFill>
                <a:effectLst/>
                <a:latin typeface="Times New Roman" panose="02020603050405020304" pitchFamily="18" charset="0"/>
              </a:rPr>
              <a:t>Rostest</a:t>
            </a:r>
            <a:r>
              <a:rPr lang="en-US" sz="1800" b="0" i="0" u="none" strike="noStrike">
                <a:solidFill>
                  <a:srgbClr val="1D1C1D"/>
                </a:solidFill>
                <a:effectLst/>
                <a:latin typeface="Times New Roman" panose="02020603050405020304" pitchFamily="18" charset="0"/>
              </a:rPr>
              <a:t> is another function that allows us to test any kind of ROS node and we can also test multiple nodes at the same time. </a:t>
            </a:r>
            <a:r>
              <a:rPr lang="en-US" sz="1800" b="0" i="0" u="none" strike="noStrike" err="1">
                <a:solidFill>
                  <a:srgbClr val="1D1C1D"/>
                </a:solidFill>
                <a:effectLst/>
                <a:latin typeface="Times New Roman" panose="02020603050405020304" pitchFamily="18" charset="0"/>
              </a:rPr>
              <a:t>RViz</a:t>
            </a:r>
            <a:r>
              <a:rPr lang="en-US" sz="1800" b="0" i="0" u="none" strike="noStrike">
                <a:solidFill>
                  <a:srgbClr val="1D1C1D"/>
                </a:solidFill>
                <a:effectLst/>
                <a:latin typeface="Times New Roman" panose="02020603050405020304" pitchFamily="18" charset="0"/>
              </a:rPr>
              <a:t> is a tool we can use that will help visualize what our software is displaying.</a:t>
            </a:r>
            <a:endParaRPr lang="en-US">
              <a:cs typeface="Calibri"/>
            </a:endParaRPr>
          </a:p>
        </p:txBody>
      </p:sp>
      <p:sp>
        <p:nvSpPr>
          <p:cNvPr id="4" name="Slide Number Placeholder 3"/>
          <p:cNvSpPr>
            <a:spLocks noGrp="1"/>
          </p:cNvSpPr>
          <p:nvPr>
            <p:ph type="sldNum" sz="quarter" idx="5"/>
          </p:nvPr>
        </p:nvSpPr>
        <p:spPr/>
        <p:txBody>
          <a:bodyPr/>
          <a:lstStyle/>
          <a:p>
            <a:fld id="{A713DE9E-98F3-43BA-B964-7FF3A9D9F896}" type="slidenum">
              <a:rPr lang="en-US"/>
              <a:t>36</a:t>
            </a:fld>
            <a:endParaRPr lang="en-US"/>
          </a:p>
        </p:txBody>
      </p:sp>
    </p:spTree>
    <p:extLst>
      <p:ext uri="{BB962C8B-B14F-4D97-AF65-F5344CB8AC3E}">
        <p14:creationId xmlns:p14="http://schemas.microsoft.com/office/powerpoint/2010/main" val="24771333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Mary</a:t>
            </a:r>
          </a:p>
          <a:p>
            <a:endParaRPr lang="en-US">
              <a:cs typeface="Calibri"/>
            </a:endParaRPr>
          </a:p>
          <a:p>
            <a:r>
              <a:rPr lang="en-US">
                <a:cs typeface="Calibri"/>
              </a:rPr>
              <a:t>Here, we are looking at 3 different technologies for mapping and detection. SLAM technology excels in real-time mapping and localization, integrating sensors and cameras which is essential to ALICS. Looking at use cases, SLAM is widely used in autonomous vehicles, drones, and robotics. </a:t>
            </a:r>
            <a:r>
              <a:rPr lang="en-US" err="1">
                <a:cs typeface="Calibri"/>
              </a:rPr>
              <a:t>SfM</a:t>
            </a:r>
            <a:r>
              <a:rPr lang="en-US">
                <a:cs typeface="Calibri"/>
              </a:rPr>
              <a:t> is more appropriate for topographic mapping while QGIS is used for urban planning and environmental management. In terms of data handling, SLAM would be the best option to handle data in real-time. </a:t>
            </a:r>
          </a:p>
        </p:txBody>
      </p:sp>
      <p:sp>
        <p:nvSpPr>
          <p:cNvPr id="4" name="Slide Number Placeholder 3"/>
          <p:cNvSpPr>
            <a:spLocks noGrp="1"/>
          </p:cNvSpPr>
          <p:nvPr>
            <p:ph type="sldNum" sz="quarter" idx="5"/>
          </p:nvPr>
        </p:nvSpPr>
        <p:spPr/>
        <p:txBody>
          <a:bodyPr/>
          <a:lstStyle/>
          <a:p>
            <a:fld id="{A713DE9E-98F3-43BA-B964-7FF3A9D9F896}" type="slidenum">
              <a:rPr lang="en-US"/>
              <a:t>37</a:t>
            </a:fld>
            <a:endParaRPr lang="en-US"/>
          </a:p>
        </p:txBody>
      </p:sp>
    </p:spTree>
    <p:extLst>
      <p:ext uri="{BB962C8B-B14F-4D97-AF65-F5344CB8AC3E}">
        <p14:creationId xmlns:p14="http://schemas.microsoft.com/office/powerpoint/2010/main" val="9598276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Mary</a:t>
            </a:r>
          </a:p>
          <a:p>
            <a:endParaRPr lang="en-US">
              <a:cs typeface="Calibri"/>
            </a:endParaRPr>
          </a:p>
          <a:p>
            <a:r>
              <a:rPr lang="en-US">
                <a:cs typeface="Calibri"/>
              </a:rPr>
              <a:t> Moving on to Object Detection technology,  we explored three different technologies: YOLO, OpenCV, and </a:t>
            </a:r>
            <a:r>
              <a:rPr lang="en-US" err="1">
                <a:cs typeface="Calibri"/>
              </a:rPr>
              <a:t>TensorFLow</a:t>
            </a:r>
            <a:r>
              <a:rPr lang="en-US">
                <a:cs typeface="Calibri"/>
              </a:rPr>
              <a:t> Object Detection. </a:t>
            </a:r>
            <a:r>
              <a:rPr lang="en-US"/>
              <a:t>YOLO comes with pre-trained models, making it easy to set up and use. </a:t>
            </a:r>
            <a:r>
              <a:rPr lang="en-US">
                <a:cs typeface="Calibri"/>
              </a:rPr>
              <a:t>It divides the images into grids, and in each grid, predicts the object. </a:t>
            </a:r>
            <a:r>
              <a:rPr lang="en-US"/>
              <a:t>YOLO is known for its speed, as its name stands for you only look once.</a:t>
            </a:r>
            <a:r>
              <a:rPr lang="en-US">
                <a:cs typeface="Calibri"/>
              </a:rPr>
              <a:t> OpenCV is also known to be fast, however, its speed depends heavily on the algorithm being used. While TensorFlow offers high accuracy, YOLO supports complex data and can distinguish between the types of trash. </a:t>
            </a:r>
          </a:p>
        </p:txBody>
      </p:sp>
      <p:sp>
        <p:nvSpPr>
          <p:cNvPr id="4" name="Slide Number Placeholder 3"/>
          <p:cNvSpPr>
            <a:spLocks noGrp="1"/>
          </p:cNvSpPr>
          <p:nvPr>
            <p:ph type="sldNum" sz="quarter" idx="5"/>
          </p:nvPr>
        </p:nvSpPr>
        <p:spPr/>
        <p:txBody>
          <a:bodyPr/>
          <a:lstStyle/>
          <a:p>
            <a:fld id="{A713DE9E-98F3-43BA-B964-7FF3A9D9F896}" type="slidenum">
              <a:rPr lang="en-US"/>
              <a:t>38</a:t>
            </a:fld>
            <a:endParaRPr lang="en-US"/>
          </a:p>
        </p:txBody>
      </p:sp>
    </p:spTree>
    <p:extLst>
      <p:ext uri="{BB962C8B-B14F-4D97-AF65-F5344CB8AC3E}">
        <p14:creationId xmlns:p14="http://schemas.microsoft.com/office/powerpoint/2010/main" val="4583551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Andre </a:t>
            </a:r>
          </a:p>
          <a:p>
            <a:r>
              <a:rPr lang="en-US" sz="1800" b="0" i="0" u="none" strike="noStrike">
                <a:solidFill>
                  <a:srgbClr val="1D1C1D"/>
                </a:solidFill>
                <a:effectLst/>
                <a:latin typeface="Times New Roman" panose="02020603050405020304" pitchFamily="18" charset="0"/>
              </a:rPr>
              <a:t>Our dataflow diagram shows how the external entities transfer their respective data throughout the entire software system. The sensors onboard send obstacle data to the obstacle avoidance process, which then is used for the robot’s navigation. The camera &amp; spectrometer send image data to the object </a:t>
            </a:r>
            <a:r>
              <a:rPr lang="en-US" sz="1800" b="0" i="0" u="none" strike="noStrike" err="1">
                <a:solidFill>
                  <a:srgbClr val="1D1C1D"/>
                </a:solidFill>
                <a:effectLst/>
                <a:latin typeface="Times New Roman" panose="02020603050405020304" pitchFamily="18" charset="0"/>
              </a:rPr>
              <a:t>dection</a:t>
            </a:r>
            <a:r>
              <a:rPr lang="en-US" sz="1800" b="0" i="0" u="none" strike="noStrike">
                <a:solidFill>
                  <a:srgbClr val="1D1C1D"/>
                </a:solidFill>
                <a:effectLst/>
                <a:latin typeface="Times New Roman" panose="02020603050405020304" pitchFamily="18" charset="0"/>
              </a:rPr>
              <a:t> module which branches out to spectrometer analysis and navigation again. The data from the Lidar puck is necessary for our SLAM module which provides map data to aid in path planning. Navigation &amp; Path planning go hand in hand to carry out the rover’s complete movements. Finally our last external entity, the Meca500 arm, sends out its positional data to Arm control for proper movements before trash is collected. </a:t>
            </a:r>
            <a:endParaRPr lang="en-US">
              <a:cs typeface="Calibri"/>
            </a:endParaRPr>
          </a:p>
        </p:txBody>
      </p:sp>
      <p:sp>
        <p:nvSpPr>
          <p:cNvPr id="4" name="Slide Number Placeholder 3"/>
          <p:cNvSpPr>
            <a:spLocks noGrp="1"/>
          </p:cNvSpPr>
          <p:nvPr>
            <p:ph type="sldNum" sz="quarter" idx="5"/>
          </p:nvPr>
        </p:nvSpPr>
        <p:spPr/>
        <p:txBody>
          <a:bodyPr/>
          <a:lstStyle/>
          <a:p>
            <a:fld id="{A713DE9E-98F3-43BA-B964-7FF3A9D9F896}" type="slidenum">
              <a:rPr lang="en-US"/>
              <a:t>39</a:t>
            </a:fld>
            <a:endParaRPr lang="en-US"/>
          </a:p>
        </p:txBody>
      </p:sp>
    </p:spTree>
    <p:extLst>
      <p:ext uri="{BB962C8B-B14F-4D97-AF65-F5344CB8AC3E}">
        <p14:creationId xmlns:p14="http://schemas.microsoft.com/office/powerpoint/2010/main" val="1277706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Mary</a:t>
            </a:r>
          </a:p>
          <a:p>
            <a:endParaRPr lang="en-US"/>
          </a:p>
          <a:p>
            <a:r>
              <a:rPr lang="en-US" err="1"/>
              <a:t>ALiCS</a:t>
            </a:r>
            <a:r>
              <a:rPr lang="en-US"/>
              <a:t> will be able to identify and collect different types of trash, specifically aluminum cans, plastic bottles, and glass bottles. The system must operate efficiently, picking up debris quickly and accurately.</a:t>
            </a:r>
            <a:endParaRPr lang="en-US">
              <a:cs typeface="Calibri"/>
            </a:endParaRPr>
          </a:p>
          <a:p>
            <a:r>
              <a:rPr lang="en-US" err="1"/>
              <a:t>ALiCS</a:t>
            </a:r>
            <a:r>
              <a:rPr lang="en-US"/>
              <a:t> also needs to navigate across a range of terrains, from sandy beaches to more challenging areas like rocky paths or gravel. To do this, we’re implementing a combination of camera vision and machine learning. These technologies will allow </a:t>
            </a:r>
            <a:r>
              <a:rPr lang="en-US" err="1"/>
              <a:t>ALiCS</a:t>
            </a:r>
            <a:r>
              <a:rPr lang="en-US"/>
              <a:t> to distinguish between trash and natural objects and intelligently decide which items to collect.</a:t>
            </a:r>
            <a:endParaRPr lang="en-US">
              <a:cs typeface="Calibri"/>
            </a:endParaRPr>
          </a:p>
          <a:p>
            <a:r>
              <a:rPr lang="en-US"/>
              <a:t>In terms of safety and navigation, </a:t>
            </a:r>
            <a:r>
              <a:rPr lang="en-US" err="1"/>
              <a:t>ALiCS</a:t>
            </a:r>
            <a:r>
              <a:rPr lang="en-US"/>
              <a:t> must avoid obstacles that could damage the rover. It will also be programmed to avoid large bodies of water and other obstructions, ensuring smooth, uninterrupted operation.</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713DE9E-98F3-43BA-B964-7FF3A9D9F896}" type="slidenum">
              <a:t>4</a:t>
            </a:fld>
            <a:endParaRPr lang="en-US"/>
          </a:p>
        </p:txBody>
      </p:sp>
    </p:spTree>
    <p:extLst>
      <p:ext uri="{BB962C8B-B14F-4D97-AF65-F5344CB8AC3E}">
        <p14:creationId xmlns:p14="http://schemas.microsoft.com/office/powerpoint/2010/main" val="18666454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Andre</a:t>
            </a:r>
          </a:p>
          <a:p>
            <a:r>
              <a:rPr lang="en-US"/>
              <a:t>This diagram shows the inheritance relationships, key methods, and attributes of the classes involved in </a:t>
            </a:r>
            <a:r>
              <a:rPr lang="en-US" err="1"/>
              <a:t>theALiCS</a:t>
            </a:r>
            <a:r>
              <a:rPr lang="en-US"/>
              <a:t> software. The class hierarchy begins with </a:t>
            </a:r>
            <a:r>
              <a:rPr lang="en-US" err="1"/>
              <a:t>ALiCS</a:t>
            </a:r>
            <a:r>
              <a:rPr lang="en-US"/>
              <a:t> as the parent class, or base class for all components involved. The Spectrometer class inherits from </a:t>
            </a:r>
            <a:r>
              <a:rPr lang="en-US" err="1"/>
              <a:t>ALiCS</a:t>
            </a:r>
            <a:r>
              <a:rPr lang="en-US"/>
              <a:t> and handles analysis of the objects to classify whether they are trash or not. The Actuator class stems from the parent class as well and handles all actuators the robot contains, in this case the Meca500 arm and the motors. </a:t>
            </a:r>
          </a:p>
          <a:p>
            <a:r>
              <a:rPr lang="en-US"/>
              <a:t>The robotic arm will perform trash collection as necessary, and the motors will control the movement of the rover as well as the speed. The Navigation class is responsible for the path planning and following, which stems into the SLAM class that is responsible for simultaneous localization and mapping, including map updates. The Sensor class contains all sensors used in the project, including the battery sensors which determine if </a:t>
            </a:r>
            <a:r>
              <a:rPr lang="en-US" err="1"/>
              <a:t>ALiCS</a:t>
            </a:r>
            <a:r>
              <a:rPr lang="en-US"/>
              <a:t> has low battery and needs a recharge, the Camera and </a:t>
            </a:r>
            <a:r>
              <a:rPr lang="en-US" err="1"/>
              <a:t>Lidarclasses</a:t>
            </a:r>
            <a:r>
              <a:rPr lang="en-US"/>
              <a:t> implement specific methods for their specific functionalities, and finally </a:t>
            </a:r>
            <a:r>
              <a:rPr lang="en-US" err="1"/>
              <a:t>ObjectDetection</a:t>
            </a:r>
            <a:r>
              <a:rPr lang="en-US"/>
              <a:t>, which handles the detection and classification of the objects located in the rover’s environment.</a:t>
            </a:r>
          </a:p>
          <a:p>
            <a:br>
              <a:rPr lang="en-US"/>
            </a:br>
            <a:endParaRPr lang="en-US"/>
          </a:p>
        </p:txBody>
      </p:sp>
      <p:sp>
        <p:nvSpPr>
          <p:cNvPr id="4" name="Slide Number Placeholder 3"/>
          <p:cNvSpPr>
            <a:spLocks noGrp="1"/>
          </p:cNvSpPr>
          <p:nvPr>
            <p:ph type="sldNum" sz="quarter" idx="5"/>
          </p:nvPr>
        </p:nvSpPr>
        <p:spPr/>
        <p:txBody>
          <a:bodyPr/>
          <a:lstStyle/>
          <a:p>
            <a:fld id="{A713DE9E-98F3-43BA-B964-7FF3A9D9F896}" type="slidenum">
              <a:rPr lang="en-US"/>
              <a:t>40</a:t>
            </a:fld>
            <a:endParaRPr lang="en-US"/>
          </a:p>
        </p:txBody>
      </p:sp>
    </p:spTree>
    <p:extLst>
      <p:ext uri="{BB962C8B-B14F-4D97-AF65-F5344CB8AC3E}">
        <p14:creationId xmlns:p14="http://schemas.microsoft.com/office/powerpoint/2010/main" val="34712762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Luis, here we have how we plan testing the hardware, for the rover we will begin (READ)  on the right you can see a picture of our very early testing of a rover. For the raspberry pi and </a:t>
            </a:r>
            <a:r>
              <a:rPr lang="en-US" err="1">
                <a:cs typeface="Calibri"/>
              </a:rPr>
              <a:t>esp</a:t>
            </a:r>
            <a:r>
              <a:rPr lang="en-US">
                <a:cs typeface="Calibri"/>
              </a:rPr>
              <a:t> 32, (READ ALL)</a:t>
            </a:r>
          </a:p>
        </p:txBody>
      </p:sp>
      <p:sp>
        <p:nvSpPr>
          <p:cNvPr id="4" name="Slide Number Placeholder 3"/>
          <p:cNvSpPr>
            <a:spLocks noGrp="1"/>
          </p:cNvSpPr>
          <p:nvPr>
            <p:ph type="sldNum" sz="quarter" idx="5"/>
          </p:nvPr>
        </p:nvSpPr>
        <p:spPr/>
        <p:txBody>
          <a:bodyPr/>
          <a:lstStyle/>
          <a:p>
            <a:fld id="{A713DE9E-98F3-43BA-B964-7FF3A9D9F896}" type="slidenum">
              <a:rPr lang="en-US"/>
              <a:t>41</a:t>
            </a:fld>
            <a:endParaRPr lang="en-US"/>
          </a:p>
        </p:txBody>
      </p:sp>
    </p:spTree>
    <p:extLst>
      <p:ext uri="{BB962C8B-B14F-4D97-AF65-F5344CB8AC3E}">
        <p14:creationId xmlns:p14="http://schemas.microsoft.com/office/powerpoint/2010/main" val="8893692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Andre</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713DE9E-98F3-43BA-B964-7FF3A9D9F896}" type="slidenum">
              <a:rPr lang="en-US"/>
              <a:t>42</a:t>
            </a:fld>
            <a:endParaRPr lang="en-US"/>
          </a:p>
        </p:txBody>
      </p:sp>
    </p:spTree>
    <p:extLst>
      <p:ext uri="{BB962C8B-B14F-4D97-AF65-F5344CB8AC3E}">
        <p14:creationId xmlns:p14="http://schemas.microsoft.com/office/powerpoint/2010/main" val="29648525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Andre</a:t>
            </a:r>
          </a:p>
          <a:p>
            <a:endParaRPr lang="en-US">
              <a:cs typeface="Calibri"/>
            </a:endParaRPr>
          </a:p>
          <a:p>
            <a:r>
              <a:rPr lang="en-US">
                <a:cs typeface="Calibri"/>
              </a:rPr>
              <a:t>This demo shows the robot arm start at home base, which then drops down to pick up an object, then brings the object up to the spectrometer for analysis. After analysis is complete the robot turns around and drops the trash in its respective bin. The arm repeats the process for another object on its side. </a:t>
            </a:r>
          </a:p>
        </p:txBody>
      </p:sp>
      <p:sp>
        <p:nvSpPr>
          <p:cNvPr id="4" name="Slide Number Placeholder 3"/>
          <p:cNvSpPr>
            <a:spLocks noGrp="1"/>
          </p:cNvSpPr>
          <p:nvPr>
            <p:ph type="sldNum" sz="quarter" idx="5"/>
          </p:nvPr>
        </p:nvSpPr>
        <p:spPr/>
        <p:txBody>
          <a:bodyPr/>
          <a:lstStyle/>
          <a:p>
            <a:fld id="{A713DE9E-98F3-43BA-B964-7FF3A9D9F896}" type="slidenum">
              <a:rPr lang="en-US"/>
              <a:t>43</a:t>
            </a:fld>
            <a:endParaRPr lang="en-US"/>
          </a:p>
        </p:txBody>
      </p:sp>
    </p:spTree>
    <p:extLst>
      <p:ext uri="{BB962C8B-B14F-4D97-AF65-F5344CB8AC3E}">
        <p14:creationId xmlns:p14="http://schemas.microsoft.com/office/powerpoint/2010/main" val="25997833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Andre</a:t>
            </a:r>
          </a:p>
        </p:txBody>
      </p:sp>
      <p:sp>
        <p:nvSpPr>
          <p:cNvPr id="4" name="Slide Number Placeholder 3"/>
          <p:cNvSpPr>
            <a:spLocks noGrp="1"/>
          </p:cNvSpPr>
          <p:nvPr>
            <p:ph type="sldNum" sz="quarter" idx="5"/>
          </p:nvPr>
        </p:nvSpPr>
        <p:spPr/>
        <p:txBody>
          <a:bodyPr/>
          <a:lstStyle/>
          <a:p>
            <a:fld id="{A713DE9E-98F3-43BA-B964-7FF3A9D9F896}" type="slidenum">
              <a:rPr lang="en-US"/>
              <a:t>44</a:t>
            </a:fld>
            <a:endParaRPr lang="en-US"/>
          </a:p>
        </p:txBody>
      </p:sp>
    </p:spTree>
    <p:extLst>
      <p:ext uri="{BB962C8B-B14F-4D97-AF65-F5344CB8AC3E}">
        <p14:creationId xmlns:p14="http://schemas.microsoft.com/office/powerpoint/2010/main" val="6519106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Mario</a:t>
            </a:r>
          </a:p>
          <a:p>
            <a:endParaRPr lang="en-US">
              <a:cs typeface="Calibri"/>
            </a:endParaRPr>
          </a:p>
          <a:p>
            <a:r>
              <a:rPr lang="en-US">
                <a:cs typeface="Calibri"/>
              </a:rPr>
              <a:t>Our design is consist of 6 separate operators, the robot arm/claw, motor, LiDAR, Camera, Spectrometer, Power/PCB. </a:t>
            </a:r>
          </a:p>
          <a:p>
            <a:r>
              <a:rPr lang="en-US">
                <a:cs typeface="Calibri"/>
              </a:rPr>
              <a:t>We believe operating each of these separately should be easy, in fact we have some of them operating already. The true test will be in the software and integrating all the equipment to communicate effectively. </a:t>
            </a:r>
            <a:endParaRPr lang="en-US"/>
          </a:p>
          <a:p>
            <a:endParaRPr lang="en-US">
              <a:cs typeface="Calibri"/>
            </a:endParaRPr>
          </a:p>
          <a:p>
            <a:r>
              <a:rPr lang="en-US">
                <a:cs typeface="Calibri"/>
              </a:rPr>
              <a:t>System integration will require a lot of time, attention, and testing. We believe we can accomplish this because our group consist of 3 computer science majors and look forward to this challenge. </a:t>
            </a:r>
            <a:endParaRPr lang="en-US"/>
          </a:p>
        </p:txBody>
      </p:sp>
      <p:sp>
        <p:nvSpPr>
          <p:cNvPr id="4" name="Slide Number Placeholder 3"/>
          <p:cNvSpPr>
            <a:spLocks noGrp="1"/>
          </p:cNvSpPr>
          <p:nvPr>
            <p:ph type="sldNum" sz="quarter" idx="5"/>
          </p:nvPr>
        </p:nvSpPr>
        <p:spPr/>
        <p:txBody>
          <a:bodyPr/>
          <a:lstStyle/>
          <a:p>
            <a:fld id="{A713DE9E-98F3-43BA-B964-7FF3A9D9F896}" type="slidenum">
              <a:rPr lang="en-US"/>
              <a:t>45</a:t>
            </a:fld>
            <a:endParaRPr lang="en-US"/>
          </a:p>
        </p:txBody>
      </p:sp>
    </p:spTree>
    <p:extLst>
      <p:ext uri="{BB962C8B-B14F-4D97-AF65-F5344CB8AC3E}">
        <p14:creationId xmlns:p14="http://schemas.microsoft.com/office/powerpoint/2010/main" val="40333115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Mario</a:t>
            </a:r>
          </a:p>
        </p:txBody>
      </p:sp>
      <p:sp>
        <p:nvSpPr>
          <p:cNvPr id="4" name="Slide Number Placeholder 3"/>
          <p:cNvSpPr>
            <a:spLocks noGrp="1"/>
          </p:cNvSpPr>
          <p:nvPr>
            <p:ph type="sldNum" sz="quarter" idx="5"/>
          </p:nvPr>
        </p:nvSpPr>
        <p:spPr/>
        <p:txBody>
          <a:bodyPr/>
          <a:lstStyle/>
          <a:p>
            <a:fld id="{A713DE9E-98F3-43BA-B964-7FF3A9D9F896}" type="slidenum">
              <a:t>46</a:t>
            </a:fld>
            <a:endParaRPr lang="en-US"/>
          </a:p>
        </p:txBody>
      </p:sp>
    </p:spTree>
    <p:extLst>
      <p:ext uri="{BB962C8B-B14F-4D97-AF65-F5344CB8AC3E}">
        <p14:creationId xmlns:p14="http://schemas.microsoft.com/office/powerpoint/2010/main" val="32951827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Mario</a:t>
            </a:r>
          </a:p>
          <a:p>
            <a:endParaRPr lang="en-US">
              <a:ea typeface="Calibri"/>
              <a:cs typeface="Calibri"/>
            </a:endParaRPr>
          </a:p>
          <a:p>
            <a:r>
              <a:rPr lang="en-US">
                <a:ea typeface="Calibri"/>
                <a:cs typeface="Calibri"/>
              </a:rPr>
              <a:t>Safety – while keeping safe practices at the forefront of our design, we had to ensure public safety and sea life were preserved. For example, using light sources that could potentially cause damage to the eyes of surrounding beach goers and researching softer wheels that won't crush sea turtle nesting areas. </a:t>
            </a:r>
          </a:p>
          <a:p>
            <a:endParaRPr lang="en-US">
              <a:ea typeface="Calibri"/>
              <a:cs typeface="Calibri"/>
            </a:endParaRPr>
          </a:p>
          <a:p>
            <a:r>
              <a:rPr lang="en-US"/>
              <a:t>Time – Considering we began developing in the Summer semester, this complex system requires daily attention to be successful. We believe system integration and testing will consume a lot of time</a:t>
            </a:r>
            <a:endParaRPr lang="en-US">
              <a:ea typeface="Calibri"/>
              <a:cs typeface="Calibri"/>
            </a:endParaRPr>
          </a:p>
          <a:p>
            <a:endParaRPr lang="en-US">
              <a:ea typeface="Calibri"/>
              <a:cs typeface="Calibri"/>
            </a:endParaRPr>
          </a:p>
          <a:p>
            <a:r>
              <a:rPr lang="en-US"/>
              <a:t>Cost - While we leaned towards off the shelf parts to keep cost and lead times to a minimum, developing an autonomous robot that utilizes optics as a subsystem can become costly very quickly. Leveraging resources can help cut cost. </a:t>
            </a:r>
            <a:endParaRPr lang="en-US">
              <a:ea typeface="Calibri"/>
              <a:cs typeface="Calibri"/>
            </a:endParaRPr>
          </a:p>
          <a:p>
            <a:endParaRPr lang="en-US">
              <a:ea typeface="Calibri"/>
              <a:cs typeface="Calibri"/>
            </a:endParaRPr>
          </a:p>
          <a:p>
            <a:r>
              <a:rPr lang="en-US">
                <a:ea typeface="Calibri"/>
                <a:cs typeface="Calibri"/>
              </a:rPr>
              <a:t>Durability – The system requires a lot of power to move the robot across the beach with a significant amount of weight, we had to go with beefier motors that required a significant amount of power going through our power distribution board. </a:t>
            </a:r>
          </a:p>
          <a:p>
            <a:endParaRPr lang="en-US">
              <a:ea typeface="Calibri"/>
              <a:cs typeface="Calibri"/>
            </a:endParaRPr>
          </a:p>
          <a:p>
            <a:r>
              <a:rPr lang="en-US">
                <a:ea typeface="Calibri"/>
                <a:cs typeface="Calibri"/>
              </a:rPr>
              <a:t>Lastly – to help keep cost down, </a:t>
            </a:r>
          </a:p>
        </p:txBody>
      </p:sp>
      <p:sp>
        <p:nvSpPr>
          <p:cNvPr id="4" name="Slide Number Placeholder 3"/>
          <p:cNvSpPr>
            <a:spLocks noGrp="1"/>
          </p:cNvSpPr>
          <p:nvPr>
            <p:ph type="sldNum" sz="quarter" idx="5"/>
          </p:nvPr>
        </p:nvSpPr>
        <p:spPr/>
        <p:txBody>
          <a:bodyPr/>
          <a:lstStyle/>
          <a:p>
            <a:fld id="{A713DE9E-98F3-43BA-B964-7FF3A9D9F896}" type="slidenum">
              <a:rPr lang="en-US"/>
              <a:t>47</a:t>
            </a:fld>
            <a:endParaRPr lang="en-US"/>
          </a:p>
        </p:txBody>
      </p:sp>
    </p:spTree>
    <p:extLst>
      <p:ext uri="{BB962C8B-B14F-4D97-AF65-F5344CB8AC3E}">
        <p14:creationId xmlns:p14="http://schemas.microsoft.com/office/powerpoint/2010/main" val="18304686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Mario</a:t>
            </a:r>
          </a:p>
          <a:p>
            <a:endParaRPr lang="en-US">
              <a:ea typeface="Calibri"/>
              <a:cs typeface="Calibri"/>
            </a:endParaRPr>
          </a:p>
          <a:p>
            <a:r>
              <a:rPr lang="en-US">
                <a:ea typeface="Calibri"/>
                <a:cs typeface="Calibri"/>
              </a:rPr>
              <a:t>By leveraging resources available to our team, we were able to keep cost down and have a unique design. The remaining cost will be divided by our group members. </a:t>
            </a:r>
          </a:p>
        </p:txBody>
      </p:sp>
      <p:sp>
        <p:nvSpPr>
          <p:cNvPr id="4" name="Slide Number Placeholder 3"/>
          <p:cNvSpPr>
            <a:spLocks noGrp="1"/>
          </p:cNvSpPr>
          <p:nvPr>
            <p:ph type="sldNum" sz="quarter" idx="5"/>
          </p:nvPr>
        </p:nvSpPr>
        <p:spPr/>
        <p:txBody>
          <a:bodyPr/>
          <a:lstStyle/>
          <a:p>
            <a:fld id="{A713DE9E-98F3-43BA-B964-7FF3A9D9F896}" type="slidenum">
              <a:rPr lang="en-US"/>
              <a:t>48</a:t>
            </a:fld>
            <a:endParaRPr lang="en-US"/>
          </a:p>
        </p:txBody>
      </p:sp>
    </p:spTree>
    <p:extLst>
      <p:ext uri="{BB962C8B-B14F-4D97-AF65-F5344CB8AC3E}">
        <p14:creationId xmlns:p14="http://schemas.microsoft.com/office/powerpoint/2010/main" val="27834514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Mary</a:t>
            </a:r>
          </a:p>
          <a:p>
            <a:endParaRPr lang="en-US">
              <a:cs typeface="Calibri"/>
            </a:endParaRPr>
          </a:p>
          <a:p>
            <a:r>
              <a:rPr lang="en-US">
                <a:cs typeface="Calibri"/>
              </a:rPr>
              <a:t>Now lets look at our future progress to get a better understanding of where we are. Currently, we reached two major achievements. We can communicate with the robotic arm and it is fully functional. We also have the frame of the rover complete as shown on the slide. In the next 1-2 weeks, our focus will be on getting our sensors integrated and mounted onto the rover. At the same time, the </a:t>
            </a:r>
            <a:r>
              <a:rPr lang="en-US" err="1">
                <a:cs typeface="Calibri"/>
              </a:rPr>
              <a:t>pcb</a:t>
            </a:r>
            <a:r>
              <a:rPr lang="en-US">
                <a:cs typeface="Calibri"/>
              </a:rPr>
              <a:t> will be constructed and fully operational. Looking ahead to week 4-5, we expect all hardware components to be finished and mounted onto the rover, as well as, integrated. During this time, we will present our midterm demo. By the time we reach 6-7 weeks, all software should be fully functional and integrated. Here, we’ll also spend time troubleshooting and testing the overall prototype to make sure everything runs smoothly. Finally, we will present </a:t>
            </a:r>
            <a:r>
              <a:rPr lang="en-US" err="1">
                <a:cs typeface="Calibri"/>
              </a:rPr>
              <a:t>ALiCS</a:t>
            </a:r>
            <a:r>
              <a:rPr lang="en-US">
                <a:cs typeface="Calibri"/>
              </a:rPr>
              <a:t> in its final form in the senior showcase.</a:t>
            </a:r>
          </a:p>
        </p:txBody>
      </p:sp>
      <p:sp>
        <p:nvSpPr>
          <p:cNvPr id="4" name="Slide Number Placeholder 3"/>
          <p:cNvSpPr>
            <a:spLocks noGrp="1"/>
          </p:cNvSpPr>
          <p:nvPr>
            <p:ph type="sldNum" sz="quarter" idx="5"/>
          </p:nvPr>
        </p:nvSpPr>
        <p:spPr/>
        <p:txBody>
          <a:bodyPr/>
          <a:lstStyle/>
          <a:p>
            <a:fld id="{A713DE9E-98F3-43BA-B964-7FF3A9D9F896}" type="slidenum">
              <a:rPr lang="en-US"/>
              <a:t>49</a:t>
            </a:fld>
            <a:endParaRPr lang="en-US"/>
          </a:p>
        </p:txBody>
      </p:sp>
    </p:spTree>
    <p:extLst>
      <p:ext uri="{BB962C8B-B14F-4D97-AF65-F5344CB8AC3E}">
        <p14:creationId xmlns:p14="http://schemas.microsoft.com/office/powerpoint/2010/main" val="353279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outlines the key specifications of the </a:t>
            </a:r>
            <a:r>
              <a:rPr lang="en-US" dirty="0" err="1"/>
              <a:t>ALiCS</a:t>
            </a:r>
            <a:r>
              <a:rPr lang="en-US" dirty="0"/>
              <a:t> components: the Meca500 Industrial Robot Arm, the spectrometer, and the LiDAR puck, each selected to meet the system’s requirements.</a:t>
            </a:r>
          </a:p>
          <a:p>
            <a:r>
              <a:rPr lang="en-US" dirty="0"/>
              <a:t>The </a:t>
            </a:r>
            <a:r>
              <a:rPr lang="en-US" b="1" dirty="0"/>
              <a:t>Meca500 Industrial Robot Arm</a:t>
            </a:r>
            <a:r>
              <a:rPr lang="en-US" dirty="0"/>
              <a:t> handles object manipulation with a </a:t>
            </a:r>
            <a:r>
              <a:rPr lang="en-US" b="1" dirty="0"/>
              <a:t>0.5 kg payload</a:t>
            </a:r>
            <a:r>
              <a:rPr lang="en-US" dirty="0"/>
              <a:t> and a </a:t>
            </a:r>
            <a:r>
              <a:rPr lang="en-US" b="1" dirty="0"/>
              <a:t>0.33 meter reach</a:t>
            </a:r>
            <a:r>
              <a:rPr lang="en-US" dirty="0"/>
              <a:t>, offering </a:t>
            </a:r>
            <a:r>
              <a:rPr lang="en-US" b="1" dirty="0"/>
              <a:t>150°/sec</a:t>
            </a:r>
            <a:r>
              <a:rPr lang="en-US" dirty="0"/>
              <a:t> speed for efficient sorting.</a:t>
            </a:r>
          </a:p>
          <a:p>
            <a:r>
              <a:rPr lang="en-US" dirty="0"/>
              <a:t>The </a:t>
            </a:r>
            <a:r>
              <a:rPr lang="en-US" b="1" dirty="0"/>
              <a:t>spectrometer</a:t>
            </a:r>
            <a:r>
              <a:rPr lang="en-US" dirty="0"/>
              <a:t> analyzes material composition, operating at a </a:t>
            </a:r>
            <a:r>
              <a:rPr lang="en-US" b="1" dirty="0"/>
              <a:t>60Hz readout rate</a:t>
            </a:r>
            <a:r>
              <a:rPr lang="en-US" dirty="0"/>
              <a:t> with high sensitivity at </a:t>
            </a:r>
            <a:r>
              <a:rPr lang="en-US" b="1" dirty="0"/>
              <a:t>1000 counts per millisecond per microwatt (</a:t>
            </a:r>
            <a:r>
              <a:rPr lang="en-US" b="1" dirty="0" err="1"/>
              <a:t>ms</a:t>
            </a:r>
            <a:r>
              <a:rPr lang="en-US" b="1" dirty="0"/>
              <a:t> µW)</a:t>
            </a:r>
            <a:r>
              <a:rPr lang="en-US" dirty="0"/>
              <a:t>, and an optical bandwidth of </a:t>
            </a:r>
            <a:r>
              <a:rPr lang="en-US" b="1" dirty="0"/>
              <a:t>2.0-5.0 micrometers µm</a:t>
            </a:r>
            <a:r>
              <a:rPr lang="en-US" dirty="0"/>
              <a:t>, ideal for identifying plastics, glass, and aluminum.</a:t>
            </a:r>
          </a:p>
          <a:p>
            <a:r>
              <a:rPr lang="en-US" dirty="0"/>
              <a:t>The </a:t>
            </a:r>
            <a:r>
              <a:rPr lang="en-US" b="1" dirty="0"/>
              <a:t>LiDAR puck</a:t>
            </a:r>
            <a:r>
              <a:rPr lang="en-US" dirty="0"/>
              <a:t> is crucial for navigation, offering a </a:t>
            </a:r>
            <a:r>
              <a:rPr lang="en-US" b="1" dirty="0"/>
              <a:t>360° field of view</a:t>
            </a:r>
            <a:r>
              <a:rPr lang="en-US" dirty="0"/>
              <a:t> with a range of up to </a:t>
            </a:r>
            <a:r>
              <a:rPr lang="en-US" b="1" dirty="0"/>
              <a:t>12 meters</a:t>
            </a:r>
            <a:r>
              <a:rPr lang="en-US" dirty="0"/>
              <a:t>. It scans at </a:t>
            </a:r>
            <a:r>
              <a:rPr lang="en-US" b="1" dirty="0"/>
              <a:t>2-10Hz</a:t>
            </a:r>
            <a:r>
              <a:rPr lang="en-US" dirty="0"/>
              <a:t> and operates efficiently on </a:t>
            </a:r>
            <a:r>
              <a:rPr lang="en-US" b="1" dirty="0"/>
              <a:t>5 volts</a:t>
            </a:r>
            <a:r>
              <a:rPr lang="en-US" dirty="0"/>
              <a:t>, suitable for low-power designs.</a:t>
            </a:r>
          </a:p>
        </p:txBody>
      </p:sp>
      <p:sp>
        <p:nvSpPr>
          <p:cNvPr id="4" name="Slide Number Placeholder 3"/>
          <p:cNvSpPr>
            <a:spLocks noGrp="1"/>
          </p:cNvSpPr>
          <p:nvPr>
            <p:ph type="sldNum" sz="quarter" idx="5"/>
          </p:nvPr>
        </p:nvSpPr>
        <p:spPr/>
        <p:txBody>
          <a:bodyPr/>
          <a:lstStyle/>
          <a:p>
            <a:fld id="{A713DE9E-98F3-43BA-B964-7FF3A9D9F896}" type="slidenum">
              <a:t>5</a:t>
            </a:fld>
            <a:endParaRPr lang="en-US"/>
          </a:p>
        </p:txBody>
      </p:sp>
    </p:spTree>
    <p:extLst>
      <p:ext uri="{BB962C8B-B14F-4D97-AF65-F5344CB8AC3E}">
        <p14:creationId xmlns:p14="http://schemas.microsoft.com/office/powerpoint/2010/main" val="5364496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Mary</a:t>
            </a:r>
          </a:p>
          <a:p>
            <a:endParaRPr lang="en-US"/>
          </a:p>
          <a:p>
            <a:r>
              <a:rPr lang="en-US"/>
              <a:t>Thank you for taking the time to watch and hear about </a:t>
            </a:r>
            <a:r>
              <a:rPr lang="en-US" err="1"/>
              <a:t>ALiCS</a:t>
            </a:r>
            <a:r>
              <a:rPr lang="en-US"/>
              <a:t> and we are happy to answer any questions.</a:t>
            </a:r>
          </a:p>
        </p:txBody>
      </p:sp>
      <p:sp>
        <p:nvSpPr>
          <p:cNvPr id="4" name="Slide Number Placeholder 3"/>
          <p:cNvSpPr>
            <a:spLocks noGrp="1"/>
          </p:cNvSpPr>
          <p:nvPr>
            <p:ph type="sldNum" sz="quarter" idx="5"/>
          </p:nvPr>
        </p:nvSpPr>
        <p:spPr/>
        <p:txBody>
          <a:bodyPr/>
          <a:lstStyle/>
          <a:p>
            <a:fld id="{A713DE9E-98F3-43BA-B964-7FF3A9D9F896}" type="slidenum">
              <a:rPr lang="en-US" smtClean="0"/>
              <a:t>50</a:t>
            </a:fld>
            <a:endParaRPr lang="en-US"/>
          </a:p>
        </p:txBody>
      </p:sp>
    </p:spTree>
    <p:extLst>
      <p:ext uri="{BB962C8B-B14F-4D97-AF65-F5344CB8AC3E}">
        <p14:creationId xmlns:p14="http://schemas.microsoft.com/office/powerpoint/2010/main" val="1544812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Luis, this is the hardware diagram, as you can see in the top right is our key and it shows who is responsible for which component. Mary will be working on the camera, I will be working on the rover section, Sean will be working on the PCB and power supply section, Mario will work on the optical section and </a:t>
            </a:r>
            <a:r>
              <a:rPr lang="en-US" err="1">
                <a:cs typeface="Calibri"/>
              </a:rPr>
              <a:t>andre</a:t>
            </a:r>
            <a:r>
              <a:rPr lang="en-US">
                <a:cs typeface="Calibri"/>
              </a:rPr>
              <a:t> will work on the robot arm</a:t>
            </a:r>
            <a:endParaRPr lang="en-US">
              <a:ea typeface="Calibri"/>
              <a:cs typeface="Calibri"/>
            </a:endParaRPr>
          </a:p>
        </p:txBody>
      </p:sp>
      <p:sp>
        <p:nvSpPr>
          <p:cNvPr id="4" name="Slide Number Placeholder 3"/>
          <p:cNvSpPr>
            <a:spLocks noGrp="1"/>
          </p:cNvSpPr>
          <p:nvPr>
            <p:ph type="sldNum" sz="quarter" idx="5"/>
          </p:nvPr>
        </p:nvSpPr>
        <p:spPr/>
        <p:txBody>
          <a:bodyPr/>
          <a:lstStyle/>
          <a:p>
            <a:fld id="{A713DE9E-98F3-43BA-B964-7FF3A9D9F896}" type="slidenum">
              <a:rPr lang="en-US"/>
              <a:t>6</a:t>
            </a:fld>
            <a:endParaRPr lang="en-US"/>
          </a:p>
        </p:txBody>
      </p:sp>
    </p:spTree>
    <p:extLst>
      <p:ext uri="{BB962C8B-B14F-4D97-AF65-F5344CB8AC3E}">
        <p14:creationId xmlns:p14="http://schemas.microsoft.com/office/powerpoint/2010/main" val="3892377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Luis, I am in charge of the rover section and (READ THING)  in the image to the right, you can see how these components work together</a:t>
            </a:r>
          </a:p>
        </p:txBody>
      </p:sp>
      <p:sp>
        <p:nvSpPr>
          <p:cNvPr id="4" name="Slide Number Placeholder 3"/>
          <p:cNvSpPr>
            <a:spLocks noGrp="1"/>
          </p:cNvSpPr>
          <p:nvPr>
            <p:ph type="sldNum" sz="quarter" idx="5"/>
          </p:nvPr>
        </p:nvSpPr>
        <p:spPr/>
        <p:txBody>
          <a:bodyPr/>
          <a:lstStyle/>
          <a:p>
            <a:fld id="{A713DE9E-98F3-43BA-B964-7FF3A9D9F896}" type="slidenum">
              <a:rPr lang="en-US"/>
              <a:t>7</a:t>
            </a:fld>
            <a:endParaRPr lang="en-US"/>
          </a:p>
        </p:txBody>
      </p:sp>
    </p:spTree>
    <p:extLst>
      <p:ext uri="{BB962C8B-B14F-4D97-AF65-F5344CB8AC3E}">
        <p14:creationId xmlns:p14="http://schemas.microsoft.com/office/powerpoint/2010/main" val="1574284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Luis, The first component I will talk about is the wheels, We were deciding between three main types of wheels, the </a:t>
            </a:r>
            <a:r>
              <a:rPr lang="en-US" err="1">
                <a:cs typeface="Calibri"/>
              </a:rPr>
              <a:t>baloon</a:t>
            </a:r>
            <a:r>
              <a:rPr lang="en-US">
                <a:cs typeface="Calibri"/>
              </a:rPr>
              <a:t> wheels, standard wheels, and omni wheels. it is important to consider our </a:t>
            </a:r>
            <a:r>
              <a:rPr lang="en-US" err="1">
                <a:cs typeface="Calibri"/>
              </a:rPr>
              <a:t>enviorment</a:t>
            </a:r>
            <a:r>
              <a:rPr lang="en-US">
                <a:cs typeface="Calibri"/>
              </a:rPr>
              <a:t> and the fact that our design will need to operate in the sand, so it will need to be have good off roading capabilities as well as be tall enough to avoid kicking up sand near our components. Although the cost might be a bit detrimental to our budget, I went for the best option which is the </a:t>
            </a:r>
            <a:r>
              <a:rPr lang="en-US" err="1">
                <a:cs typeface="Calibri"/>
              </a:rPr>
              <a:t>baloon</a:t>
            </a:r>
            <a:r>
              <a:rPr lang="en-US">
                <a:cs typeface="Calibri"/>
              </a:rPr>
              <a:t> wheels</a:t>
            </a:r>
          </a:p>
        </p:txBody>
      </p:sp>
      <p:sp>
        <p:nvSpPr>
          <p:cNvPr id="4" name="Slide Number Placeholder 3"/>
          <p:cNvSpPr>
            <a:spLocks noGrp="1"/>
          </p:cNvSpPr>
          <p:nvPr>
            <p:ph type="sldNum" sz="quarter" idx="5"/>
          </p:nvPr>
        </p:nvSpPr>
        <p:spPr/>
        <p:txBody>
          <a:bodyPr/>
          <a:lstStyle/>
          <a:p>
            <a:fld id="{A713DE9E-98F3-43BA-B964-7FF3A9D9F896}" type="slidenum">
              <a:rPr lang="en-US"/>
              <a:t>8</a:t>
            </a:fld>
            <a:endParaRPr lang="en-US"/>
          </a:p>
        </p:txBody>
      </p:sp>
    </p:spTree>
    <p:extLst>
      <p:ext uri="{BB962C8B-B14F-4D97-AF65-F5344CB8AC3E}">
        <p14:creationId xmlns:p14="http://schemas.microsoft.com/office/powerpoint/2010/main" val="1725211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Luis, When it comes to balloon wheels, there are three specific wheels we were considering, the two deciding factors of the wheels was the price as well as the diameter. Of the three options, one of them had a diameter bigger than the other two as well has having a cheaper price and that was the VEVOR Wheels. The image in the right is how the VEVOR wheels look like.</a:t>
            </a:r>
          </a:p>
        </p:txBody>
      </p:sp>
      <p:sp>
        <p:nvSpPr>
          <p:cNvPr id="4" name="Slide Number Placeholder 3"/>
          <p:cNvSpPr>
            <a:spLocks noGrp="1"/>
          </p:cNvSpPr>
          <p:nvPr>
            <p:ph type="sldNum" sz="quarter" idx="5"/>
          </p:nvPr>
        </p:nvSpPr>
        <p:spPr/>
        <p:txBody>
          <a:bodyPr/>
          <a:lstStyle/>
          <a:p>
            <a:fld id="{A713DE9E-98F3-43BA-B964-7FF3A9D9F896}" type="slidenum">
              <a:rPr lang="en-US"/>
              <a:t>9</a:t>
            </a:fld>
            <a:endParaRPr lang="en-US"/>
          </a:p>
        </p:txBody>
      </p:sp>
    </p:spTree>
    <p:extLst>
      <p:ext uri="{BB962C8B-B14F-4D97-AF65-F5344CB8AC3E}">
        <p14:creationId xmlns:p14="http://schemas.microsoft.com/office/powerpoint/2010/main" val="1764075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12BED07-6713-92AA-40AF-AE58F4F83C7A}"/>
              </a:ext>
            </a:extLst>
          </p:cNvPr>
          <p:cNvSpPr>
            <a:spLocks noGrp="1"/>
          </p:cNvSpPr>
          <p:nvPr>
            <p:ph type="subTitle" idx="1"/>
          </p:nvPr>
        </p:nvSpPr>
        <p:spPr>
          <a:xfrm>
            <a:off x="1608406" y="4512376"/>
            <a:ext cx="8639776" cy="900190"/>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C9EF77-BF49-E4C1-0FC7-563354777900}"/>
              </a:ext>
            </a:extLst>
          </p:cNvPr>
          <p:cNvSpPr>
            <a:spLocks noGrp="1"/>
          </p:cNvSpPr>
          <p:nvPr>
            <p:ph type="dt" sz="half" idx="10"/>
          </p:nvPr>
        </p:nvSpPr>
        <p:spPr/>
        <p:txBody>
          <a:bodyPr/>
          <a:lstStyle/>
          <a:p>
            <a:fld id="{E7736193-EDE3-4BB5-AE5F-E6E5472AB8BE}" type="datetimeFigureOut">
              <a:rPr lang="en-US" smtClean="0"/>
              <a:t>9/25/24</a:t>
            </a:fld>
            <a:endParaRPr lang="en-US"/>
          </a:p>
        </p:txBody>
      </p:sp>
      <p:sp>
        <p:nvSpPr>
          <p:cNvPr id="5" name="Footer Placeholder 4">
            <a:extLst>
              <a:ext uri="{FF2B5EF4-FFF2-40B4-BE49-F238E27FC236}">
                <a16:creationId xmlns:a16="http://schemas.microsoft.com/office/drawing/2014/main" id="{72BD5853-25AA-1C3D-EAD2-496674792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7F0DAD-5850-CAAE-CD25-4D6DDDFF3A18}"/>
              </a:ext>
            </a:extLst>
          </p:cNvPr>
          <p:cNvSpPr>
            <a:spLocks noGrp="1"/>
          </p:cNvSpPr>
          <p:nvPr>
            <p:ph type="sldNum" sz="quarter" idx="12"/>
          </p:nvPr>
        </p:nvSpPr>
        <p:spPr/>
        <p:txBody>
          <a:bodyPr/>
          <a:lstStyle/>
          <a:p>
            <a:fld id="{1CC2C9B9-B4B7-45CC-A7EB-16F8BADE9045}" type="slidenum">
              <a:rPr lang="en-US" smtClean="0"/>
              <a:t>‹#›</a:t>
            </a:fld>
            <a:endParaRPr lang="en-US"/>
          </a:p>
        </p:txBody>
      </p:sp>
      <p:sp>
        <p:nvSpPr>
          <p:cNvPr id="2" name="Title 1">
            <a:extLst>
              <a:ext uri="{FF2B5EF4-FFF2-40B4-BE49-F238E27FC236}">
                <a16:creationId xmlns:a16="http://schemas.microsoft.com/office/drawing/2014/main" id="{534851B1-0B20-9549-0D70-886AA9D04532}"/>
              </a:ext>
            </a:extLst>
          </p:cNvPr>
          <p:cNvSpPr>
            <a:spLocks noGrp="1"/>
          </p:cNvSpPr>
          <p:nvPr>
            <p:ph type="ctrTitle"/>
          </p:nvPr>
        </p:nvSpPr>
        <p:spPr>
          <a:xfrm>
            <a:off x="1608406" y="1720884"/>
            <a:ext cx="8639775" cy="2734693"/>
          </a:xfrm>
          <a:noFill/>
        </p:spPr>
        <p:txBody>
          <a:bodyPr anchor="b">
            <a:normAutofit/>
          </a:bodyPr>
          <a:lstStyle>
            <a:lvl1pPr algn="l">
              <a:defRPr sz="3200" spc="530" baseline="0"/>
            </a:lvl1pPr>
          </a:lstStyle>
          <a:p>
            <a:r>
              <a:rPr lang="en-US"/>
              <a:t>Click to edit Master title style</a:t>
            </a:r>
          </a:p>
        </p:txBody>
      </p:sp>
    </p:spTree>
    <p:extLst>
      <p:ext uri="{BB962C8B-B14F-4D97-AF65-F5344CB8AC3E}">
        <p14:creationId xmlns:p14="http://schemas.microsoft.com/office/powerpoint/2010/main" val="3926220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2C3AB-851A-0D2F-B3AE-5B161CFFC00A}"/>
              </a:ext>
            </a:extLst>
          </p:cNvPr>
          <p:cNvSpPr>
            <a:spLocks noGrp="1"/>
          </p:cNvSpPr>
          <p:nvPr>
            <p:ph type="title"/>
          </p:nvPr>
        </p:nvSpPr>
        <p:spPr>
          <a:xfrm>
            <a:off x="1624338" y="1255172"/>
            <a:ext cx="9297346" cy="1050707"/>
          </a:xfrm>
        </p:spPr>
        <p:txBody>
          <a:bodyPr anchor="b"/>
          <a:lstStyle/>
          <a:p>
            <a:r>
              <a:rPr lang="en-US"/>
              <a:t>Click to edit Master title style</a:t>
            </a:r>
          </a:p>
        </p:txBody>
      </p:sp>
      <p:sp>
        <p:nvSpPr>
          <p:cNvPr id="3" name="Vertical Text Placeholder 2">
            <a:extLst>
              <a:ext uri="{FF2B5EF4-FFF2-40B4-BE49-F238E27FC236}">
                <a16:creationId xmlns:a16="http://schemas.microsoft.com/office/drawing/2014/main" id="{0E89FD6B-3621-3904-7878-A2825C692509}"/>
              </a:ext>
            </a:extLst>
          </p:cNvPr>
          <p:cNvSpPr>
            <a:spLocks noGrp="1"/>
          </p:cNvSpPr>
          <p:nvPr>
            <p:ph type="body" orient="vert" idx="1"/>
          </p:nvPr>
        </p:nvSpPr>
        <p:spPr>
          <a:xfrm>
            <a:off x="1624338" y="2419468"/>
            <a:ext cx="9297346" cy="32543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08AE9-D8ED-ED5D-D7B0-A43811777E81}"/>
              </a:ext>
            </a:extLst>
          </p:cNvPr>
          <p:cNvSpPr>
            <a:spLocks noGrp="1"/>
          </p:cNvSpPr>
          <p:nvPr>
            <p:ph type="dt" sz="half" idx="10"/>
          </p:nvPr>
        </p:nvSpPr>
        <p:spPr/>
        <p:txBody>
          <a:bodyPr/>
          <a:lstStyle/>
          <a:p>
            <a:fld id="{E7736193-EDE3-4BB5-AE5F-E6E5472AB8BE}" type="datetimeFigureOut">
              <a:rPr lang="en-US" smtClean="0"/>
              <a:t>9/25/24</a:t>
            </a:fld>
            <a:endParaRPr lang="en-US"/>
          </a:p>
        </p:txBody>
      </p:sp>
      <p:sp>
        <p:nvSpPr>
          <p:cNvPr id="5" name="Footer Placeholder 4">
            <a:extLst>
              <a:ext uri="{FF2B5EF4-FFF2-40B4-BE49-F238E27FC236}">
                <a16:creationId xmlns:a16="http://schemas.microsoft.com/office/drawing/2014/main" id="{9A9EF98B-AC81-D122-3D05-9C4E2FE42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9FB543-B138-6627-3714-12105D172AD5}"/>
              </a:ext>
            </a:extLst>
          </p:cNvPr>
          <p:cNvSpPr>
            <a:spLocks noGrp="1"/>
          </p:cNvSpPr>
          <p:nvPr>
            <p:ph type="sldNum" sz="quarter" idx="12"/>
          </p:nvPr>
        </p:nvSpPr>
        <p:spPr/>
        <p:txBody>
          <a:bodyPr/>
          <a:lstStyle/>
          <a:p>
            <a:fld id="{1CC2C9B9-B4B7-45CC-A7EB-16F8BADE9045}" type="slidenum">
              <a:rPr lang="en-US" smtClean="0"/>
              <a:t>‹#›</a:t>
            </a:fld>
            <a:endParaRPr lang="en-US"/>
          </a:p>
        </p:txBody>
      </p:sp>
    </p:spTree>
    <p:extLst>
      <p:ext uri="{BB962C8B-B14F-4D97-AF65-F5344CB8AC3E}">
        <p14:creationId xmlns:p14="http://schemas.microsoft.com/office/powerpoint/2010/main" val="2267135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3DE16D-F1A0-DDB5-A98C-A9055C93D914}"/>
              </a:ext>
            </a:extLst>
          </p:cNvPr>
          <p:cNvSpPr>
            <a:spLocks noGrp="1"/>
          </p:cNvSpPr>
          <p:nvPr>
            <p:ph type="title" orient="vert"/>
          </p:nvPr>
        </p:nvSpPr>
        <p:spPr>
          <a:xfrm>
            <a:off x="9126961" y="1414196"/>
            <a:ext cx="1817441" cy="410060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8A548F-8DA7-C53C-1BFE-7C720CB20FA1}"/>
              </a:ext>
            </a:extLst>
          </p:cNvPr>
          <p:cNvSpPr>
            <a:spLocks noGrp="1"/>
          </p:cNvSpPr>
          <p:nvPr>
            <p:ph type="body" orient="vert" idx="1"/>
          </p:nvPr>
        </p:nvSpPr>
        <p:spPr>
          <a:xfrm>
            <a:off x="1346042" y="1414196"/>
            <a:ext cx="7780919" cy="41006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2EA2C8-1C90-25D0-8B0A-30B73CFD3EDE}"/>
              </a:ext>
            </a:extLst>
          </p:cNvPr>
          <p:cNvSpPr>
            <a:spLocks noGrp="1"/>
          </p:cNvSpPr>
          <p:nvPr>
            <p:ph type="dt" sz="half" idx="10"/>
          </p:nvPr>
        </p:nvSpPr>
        <p:spPr/>
        <p:txBody>
          <a:bodyPr/>
          <a:lstStyle/>
          <a:p>
            <a:fld id="{E7736193-EDE3-4BB5-AE5F-E6E5472AB8BE}" type="datetimeFigureOut">
              <a:rPr lang="en-US" smtClean="0"/>
              <a:t>9/25/24</a:t>
            </a:fld>
            <a:endParaRPr lang="en-US"/>
          </a:p>
        </p:txBody>
      </p:sp>
      <p:sp>
        <p:nvSpPr>
          <p:cNvPr id="5" name="Footer Placeholder 4">
            <a:extLst>
              <a:ext uri="{FF2B5EF4-FFF2-40B4-BE49-F238E27FC236}">
                <a16:creationId xmlns:a16="http://schemas.microsoft.com/office/drawing/2014/main" id="{EA6FF1A4-0404-DA2D-1EA4-828091C0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457155-0F4A-F7B7-C4A8-755572E98C2E}"/>
              </a:ext>
            </a:extLst>
          </p:cNvPr>
          <p:cNvSpPr>
            <a:spLocks noGrp="1"/>
          </p:cNvSpPr>
          <p:nvPr>
            <p:ph type="sldNum" sz="quarter" idx="12"/>
          </p:nvPr>
        </p:nvSpPr>
        <p:spPr/>
        <p:txBody>
          <a:bodyPr/>
          <a:lstStyle/>
          <a:p>
            <a:fld id="{1CC2C9B9-B4B7-45CC-A7EB-16F8BADE9045}" type="slidenum">
              <a:rPr lang="en-US" smtClean="0"/>
              <a:t>‹#›</a:t>
            </a:fld>
            <a:endParaRPr lang="en-US"/>
          </a:p>
        </p:txBody>
      </p:sp>
    </p:spTree>
    <p:extLst>
      <p:ext uri="{BB962C8B-B14F-4D97-AF65-F5344CB8AC3E}">
        <p14:creationId xmlns:p14="http://schemas.microsoft.com/office/powerpoint/2010/main" val="2423949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8F26-B5E3-8A90-51FC-8520D1D732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EA4D95-10F3-6212-8302-5610C43E32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81BE7-A53D-441E-0393-0E59412C9117}"/>
              </a:ext>
            </a:extLst>
          </p:cNvPr>
          <p:cNvSpPr>
            <a:spLocks noGrp="1"/>
          </p:cNvSpPr>
          <p:nvPr>
            <p:ph type="dt" sz="half" idx="10"/>
          </p:nvPr>
        </p:nvSpPr>
        <p:spPr/>
        <p:txBody>
          <a:bodyPr/>
          <a:lstStyle/>
          <a:p>
            <a:fld id="{E7736193-EDE3-4BB5-AE5F-E6E5472AB8BE}" type="datetimeFigureOut">
              <a:rPr lang="en-US" smtClean="0"/>
              <a:t>9/25/24</a:t>
            </a:fld>
            <a:endParaRPr lang="en-US"/>
          </a:p>
        </p:txBody>
      </p:sp>
      <p:sp>
        <p:nvSpPr>
          <p:cNvPr id="5" name="Footer Placeholder 4">
            <a:extLst>
              <a:ext uri="{FF2B5EF4-FFF2-40B4-BE49-F238E27FC236}">
                <a16:creationId xmlns:a16="http://schemas.microsoft.com/office/drawing/2014/main" id="{0DEF10F0-B23F-BF4B-DB66-9BCF734DB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5DDEC-13A7-D988-D082-03076F80F1F0}"/>
              </a:ext>
            </a:extLst>
          </p:cNvPr>
          <p:cNvSpPr>
            <a:spLocks noGrp="1"/>
          </p:cNvSpPr>
          <p:nvPr>
            <p:ph type="sldNum" sz="quarter" idx="12"/>
          </p:nvPr>
        </p:nvSpPr>
        <p:spPr/>
        <p:txBody>
          <a:bodyPr/>
          <a:lstStyle/>
          <a:p>
            <a:fld id="{1CC2C9B9-B4B7-45CC-A7EB-16F8BADE9045}" type="slidenum">
              <a:rPr lang="en-US" smtClean="0"/>
              <a:t>‹#›</a:t>
            </a:fld>
            <a:endParaRPr lang="en-US"/>
          </a:p>
        </p:txBody>
      </p:sp>
    </p:spTree>
    <p:extLst>
      <p:ext uri="{BB962C8B-B14F-4D97-AF65-F5344CB8AC3E}">
        <p14:creationId xmlns:p14="http://schemas.microsoft.com/office/powerpoint/2010/main" val="2029736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80CFA-45ED-71B0-EE3E-CCE6D5C19377}"/>
              </a:ext>
            </a:extLst>
          </p:cNvPr>
          <p:cNvSpPr>
            <a:spLocks noGrp="1"/>
          </p:cNvSpPr>
          <p:nvPr>
            <p:ph type="title"/>
          </p:nvPr>
        </p:nvSpPr>
        <p:spPr>
          <a:xfrm>
            <a:off x="1622474" y="2413788"/>
            <a:ext cx="8085116" cy="2737521"/>
          </a:xfrm>
        </p:spPr>
        <p:txBody>
          <a:bodyPr anchor="t">
            <a:normAutofit/>
          </a:bodyPr>
          <a:lstStyle>
            <a:lvl1pPr>
              <a:defRPr sz="3200"/>
            </a:lvl1pPr>
          </a:lstStyle>
          <a:p>
            <a:r>
              <a:rPr lang="en-US"/>
              <a:t>Click to edit Master title style</a:t>
            </a:r>
          </a:p>
        </p:txBody>
      </p:sp>
      <p:sp>
        <p:nvSpPr>
          <p:cNvPr id="3" name="Text Placeholder 2">
            <a:extLst>
              <a:ext uri="{FF2B5EF4-FFF2-40B4-BE49-F238E27FC236}">
                <a16:creationId xmlns:a16="http://schemas.microsoft.com/office/drawing/2014/main" id="{8F37BECA-A01D-7D7A-F2A6-891EC9D22945}"/>
              </a:ext>
            </a:extLst>
          </p:cNvPr>
          <p:cNvSpPr>
            <a:spLocks noGrp="1"/>
          </p:cNvSpPr>
          <p:nvPr>
            <p:ph type="body" idx="1"/>
          </p:nvPr>
        </p:nvSpPr>
        <p:spPr>
          <a:xfrm>
            <a:off x="1622474" y="1351721"/>
            <a:ext cx="8085118" cy="993913"/>
          </a:xfrm>
        </p:spPr>
        <p:txBody>
          <a:bodyPr anchor="b">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716478-6FAF-D420-0B87-6EABB81E887C}"/>
              </a:ext>
            </a:extLst>
          </p:cNvPr>
          <p:cNvSpPr>
            <a:spLocks noGrp="1"/>
          </p:cNvSpPr>
          <p:nvPr>
            <p:ph type="dt" sz="half" idx="10"/>
          </p:nvPr>
        </p:nvSpPr>
        <p:spPr/>
        <p:txBody>
          <a:bodyPr/>
          <a:lstStyle/>
          <a:p>
            <a:fld id="{E7736193-EDE3-4BB5-AE5F-E6E5472AB8BE}" type="datetimeFigureOut">
              <a:rPr lang="en-US" smtClean="0"/>
              <a:t>9/25/24</a:t>
            </a:fld>
            <a:endParaRPr lang="en-US"/>
          </a:p>
        </p:txBody>
      </p:sp>
      <p:sp>
        <p:nvSpPr>
          <p:cNvPr id="5" name="Footer Placeholder 4">
            <a:extLst>
              <a:ext uri="{FF2B5EF4-FFF2-40B4-BE49-F238E27FC236}">
                <a16:creationId xmlns:a16="http://schemas.microsoft.com/office/drawing/2014/main" id="{87C4289B-CB0D-8AFC-7C02-F755C0DCC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971E4-8A9E-2A30-D7FE-B3505124BB9D}"/>
              </a:ext>
            </a:extLst>
          </p:cNvPr>
          <p:cNvSpPr>
            <a:spLocks noGrp="1"/>
          </p:cNvSpPr>
          <p:nvPr>
            <p:ph type="sldNum" sz="quarter" idx="12"/>
          </p:nvPr>
        </p:nvSpPr>
        <p:spPr/>
        <p:txBody>
          <a:bodyPr/>
          <a:lstStyle/>
          <a:p>
            <a:fld id="{1CC2C9B9-B4B7-45CC-A7EB-16F8BADE9045}" type="slidenum">
              <a:rPr lang="en-US" smtClean="0"/>
              <a:t>‹#›</a:t>
            </a:fld>
            <a:endParaRPr lang="en-US"/>
          </a:p>
        </p:txBody>
      </p:sp>
    </p:spTree>
    <p:extLst>
      <p:ext uri="{BB962C8B-B14F-4D97-AF65-F5344CB8AC3E}">
        <p14:creationId xmlns:p14="http://schemas.microsoft.com/office/powerpoint/2010/main" val="307584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7F941-C3A7-545F-8046-C7A9AC80300E}"/>
              </a:ext>
            </a:extLst>
          </p:cNvPr>
          <p:cNvSpPr>
            <a:spLocks noGrp="1"/>
          </p:cNvSpPr>
          <p:nvPr>
            <p:ph type="title"/>
          </p:nvPr>
        </p:nvSpPr>
        <p:spPr>
          <a:xfrm>
            <a:off x="1615817" y="1272209"/>
            <a:ext cx="9164725" cy="1033670"/>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41BD4277-CFAE-EEF6-3346-61F06D5A3945}"/>
              </a:ext>
            </a:extLst>
          </p:cNvPr>
          <p:cNvSpPr>
            <a:spLocks noGrp="1"/>
          </p:cNvSpPr>
          <p:nvPr>
            <p:ph sz="half" idx="1"/>
          </p:nvPr>
        </p:nvSpPr>
        <p:spPr>
          <a:xfrm>
            <a:off x="1615817" y="2425148"/>
            <a:ext cx="4188635" cy="31606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543384-699D-84FC-C8B5-7BDE49BB4478}"/>
              </a:ext>
            </a:extLst>
          </p:cNvPr>
          <p:cNvSpPr>
            <a:spLocks noGrp="1"/>
          </p:cNvSpPr>
          <p:nvPr>
            <p:ph sz="half" idx="2"/>
          </p:nvPr>
        </p:nvSpPr>
        <p:spPr>
          <a:xfrm>
            <a:off x="6371355" y="2425148"/>
            <a:ext cx="4188635" cy="3160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A49386-AFC8-03DA-4563-07B0A0119B1C}"/>
              </a:ext>
            </a:extLst>
          </p:cNvPr>
          <p:cNvSpPr>
            <a:spLocks noGrp="1"/>
          </p:cNvSpPr>
          <p:nvPr>
            <p:ph type="dt" sz="half" idx="10"/>
          </p:nvPr>
        </p:nvSpPr>
        <p:spPr/>
        <p:txBody>
          <a:bodyPr/>
          <a:lstStyle/>
          <a:p>
            <a:fld id="{E7736193-EDE3-4BB5-AE5F-E6E5472AB8BE}" type="datetimeFigureOut">
              <a:rPr lang="en-US" smtClean="0"/>
              <a:t>9/25/24</a:t>
            </a:fld>
            <a:endParaRPr lang="en-US"/>
          </a:p>
        </p:txBody>
      </p:sp>
      <p:sp>
        <p:nvSpPr>
          <p:cNvPr id="6" name="Footer Placeholder 5">
            <a:extLst>
              <a:ext uri="{FF2B5EF4-FFF2-40B4-BE49-F238E27FC236}">
                <a16:creationId xmlns:a16="http://schemas.microsoft.com/office/drawing/2014/main" id="{23AED60A-7704-31D9-7D4D-65C635EDF8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6927DA-3B5E-13B8-0BA8-5DCFF001E05E}"/>
              </a:ext>
            </a:extLst>
          </p:cNvPr>
          <p:cNvSpPr>
            <a:spLocks noGrp="1"/>
          </p:cNvSpPr>
          <p:nvPr>
            <p:ph type="sldNum" sz="quarter" idx="12"/>
          </p:nvPr>
        </p:nvSpPr>
        <p:spPr/>
        <p:txBody>
          <a:bodyPr/>
          <a:lstStyle/>
          <a:p>
            <a:fld id="{1CC2C9B9-B4B7-45CC-A7EB-16F8BADE9045}" type="slidenum">
              <a:rPr lang="en-US" smtClean="0"/>
              <a:t>‹#›</a:t>
            </a:fld>
            <a:endParaRPr lang="en-US"/>
          </a:p>
        </p:txBody>
      </p:sp>
    </p:spTree>
    <p:extLst>
      <p:ext uri="{BB962C8B-B14F-4D97-AF65-F5344CB8AC3E}">
        <p14:creationId xmlns:p14="http://schemas.microsoft.com/office/powerpoint/2010/main" val="3679419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7B55A-280B-BDCB-F966-8578DDE741DC}"/>
              </a:ext>
            </a:extLst>
          </p:cNvPr>
          <p:cNvSpPr>
            <a:spLocks noGrp="1"/>
          </p:cNvSpPr>
          <p:nvPr>
            <p:ph type="title"/>
          </p:nvPr>
        </p:nvSpPr>
        <p:spPr>
          <a:xfrm>
            <a:off x="1017442" y="600817"/>
            <a:ext cx="10079497" cy="1168706"/>
          </a:xfrm>
        </p:spPr>
        <p:txBody>
          <a:bodyPr anchor="b"/>
          <a:lstStyle/>
          <a:p>
            <a:r>
              <a:rPr lang="en-US"/>
              <a:t>Click to edit Master title style</a:t>
            </a:r>
          </a:p>
        </p:txBody>
      </p:sp>
      <p:sp>
        <p:nvSpPr>
          <p:cNvPr id="3" name="Text Placeholder 2">
            <a:extLst>
              <a:ext uri="{FF2B5EF4-FFF2-40B4-BE49-F238E27FC236}">
                <a16:creationId xmlns:a16="http://schemas.microsoft.com/office/drawing/2014/main" id="{0C76EA03-7008-14AB-547B-E66EA4EC968F}"/>
              </a:ext>
            </a:extLst>
          </p:cNvPr>
          <p:cNvSpPr>
            <a:spLocks noGrp="1"/>
          </p:cNvSpPr>
          <p:nvPr>
            <p:ph type="body" idx="1"/>
          </p:nvPr>
        </p:nvSpPr>
        <p:spPr>
          <a:xfrm>
            <a:off x="1017442" y="1798488"/>
            <a:ext cx="4599587" cy="668492"/>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629F56-D2C8-71FE-FA59-002819D51856}"/>
              </a:ext>
            </a:extLst>
          </p:cNvPr>
          <p:cNvSpPr>
            <a:spLocks noGrp="1"/>
          </p:cNvSpPr>
          <p:nvPr>
            <p:ph sz="half" idx="2"/>
          </p:nvPr>
        </p:nvSpPr>
        <p:spPr>
          <a:xfrm>
            <a:off x="1017442" y="2777279"/>
            <a:ext cx="4599587" cy="32769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2524D2-CA8D-75F3-D089-C2F0E20D4759}"/>
              </a:ext>
            </a:extLst>
          </p:cNvPr>
          <p:cNvSpPr>
            <a:spLocks noGrp="1"/>
          </p:cNvSpPr>
          <p:nvPr>
            <p:ph type="body" sz="quarter" idx="3"/>
          </p:nvPr>
        </p:nvSpPr>
        <p:spPr>
          <a:xfrm>
            <a:off x="6497352" y="1798488"/>
            <a:ext cx="4599588" cy="668492"/>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9B0E3-5AE5-0516-27BF-9F246137FE03}"/>
              </a:ext>
            </a:extLst>
          </p:cNvPr>
          <p:cNvSpPr>
            <a:spLocks noGrp="1"/>
          </p:cNvSpPr>
          <p:nvPr>
            <p:ph sz="quarter" idx="4"/>
          </p:nvPr>
        </p:nvSpPr>
        <p:spPr>
          <a:xfrm>
            <a:off x="6497352" y="2777279"/>
            <a:ext cx="4599588" cy="32769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B319A7-6048-4735-B2AC-6D6043F1461A}"/>
              </a:ext>
            </a:extLst>
          </p:cNvPr>
          <p:cNvSpPr>
            <a:spLocks noGrp="1"/>
          </p:cNvSpPr>
          <p:nvPr>
            <p:ph type="dt" sz="half" idx="10"/>
          </p:nvPr>
        </p:nvSpPr>
        <p:spPr/>
        <p:txBody>
          <a:bodyPr/>
          <a:lstStyle/>
          <a:p>
            <a:fld id="{E7736193-EDE3-4BB5-AE5F-E6E5472AB8BE}" type="datetimeFigureOut">
              <a:rPr lang="en-US" smtClean="0"/>
              <a:t>9/25/24</a:t>
            </a:fld>
            <a:endParaRPr lang="en-US"/>
          </a:p>
        </p:txBody>
      </p:sp>
      <p:sp>
        <p:nvSpPr>
          <p:cNvPr id="8" name="Footer Placeholder 7">
            <a:extLst>
              <a:ext uri="{FF2B5EF4-FFF2-40B4-BE49-F238E27FC236}">
                <a16:creationId xmlns:a16="http://schemas.microsoft.com/office/drawing/2014/main" id="{6515F875-F23E-D0D2-9115-CD494FDA00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B4F88F-F488-D9D5-CF99-AA1750AAFC39}"/>
              </a:ext>
            </a:extLst>
          </p:cNvPr>
          <p:cNvSpPr>
            <a:spLocks noGrp="1"/>
          </p:cNvSpPr>
          <p:nvPr>
            <p:ph type="sldNum" sz="quarter" idx="12"/>
          </p:nvPr>
        </p:nvSpPr>
        <p:spPr/>
        <p:txBody>
          <a:bodyPr/>
          <a:lstStyle/>
          <a:p>
            <a:fld id="{1CC2C9B9-B4B7-45CC-A7EB-16F8BADE9045}" type="slidenum">
              <a:rPr lang="en-US" smtClean="0"/>
              <a:t>‹#›</a:t>
            </a:fld>
            <a:endParaRPr lang="en-US"/>
          </a:p>
        </p:txBody>
      </p:sp>
      <p:cxnSp>
        <p:nvCxnSpPr>
          <p:cNvPr id="13" name="Straight Connector 12">
            <a:extLst>
              <a:ext uri="{FF2B5EF4-FFF2-40B4-BE49-F238E27FC236}">
                <a16:creationId xmlns:a16="http://schemas.microsoft.com/office/drawing/2014/main" id="{B5094593-EFC2-EEEF-74CD-BD00F4132A94}"/>
              </a:ext>
            </a:extLst>
          </p:cNvPr>
          <p:cNvCxnSpPr>
            <a:cxnSpLocks/>
          </p:cNvCxnSpPr>
          <p:nvPr/>
        </p:nvCxnSpPr>
        <p:spPr>
          <a:xfrm>
            <a:off x="6571185" y="2593591"/>
            <a:ext cx="4525755" cy="0"/>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F851F6D-436C-FA47-8CD1-2C10E735764A}"/>
              </a:ext>
            </a:extLst>
          </p:cNvPr>
          <p:cNvCxnSpPr>
            <a:cxnSpLocks/>
          </p:cNvCxnSpPr>
          <p:nvPr/>
        </p:nvCxnSpPr>
        <p:spPr>
          <a:xfrm>
            <a:off x="1107503" y="2593591"/>
            <a:ext cx="4509526" cy="0"/>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6502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91B86-9261-4E82-EF65-30F78154E2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3A5E84-E43B-20AE-E80D-47CB0B07BD7B}"/>
              </a:ext>
            </a:extLst>
          </p:cNvPr>
          <p:cNvSpPr>
            <a:spLocks noGrp="1"/>
          </p:cNvSpPr>
          <p:nvPr>
            <p:ph type="dt" sz="half" idx="10"/>
          </p:nvPr>
        </p:nvSpPr>
        <p:spPr/>
        <p:txBody>
          <a:bodyPr/>
          <a:lstStyle/>
          <a:p>
            <a:fld id="{E7736193-EDE3-4BB5-AE5F-E6E5472AB8BE}" type="datetimeFigureOut">
              <a:rPr lang="en-US" smtClean="0"/>
              <a:t>9/25/24</a:t>
            </a:fld>
            <a:endParaRPr lang="en-US"/>
          </a:p>
        </p:txBody>
      </p:sp>
      <p:sp>
        <p:nvSpPr>
          <p:cNvPr id="4" name="Footer Placeholder 3">
            <a:extLst>
              <a:ext uri="{FF2B5EF4-FFF2-40B4-BE49-F238E27FC236}">
                <a16:creationId xmlns:a16="http://schemas.microsoft.com/office/drawing/2014/main" id="{2AFF5797-14F1-9FEB-247C-0E325AF74D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B5D7AF-1489-8F93-4828-0AE784B8BA8F}"/>
              </a:ext>
            </a:extLst>
          </p:cNvPr>
          <p:cNvSpPr>
            <a:spLocks noGrp="1"/>
          </p:cNvSpPr>
          <p:nvPr>
            <p:ph type="sldNum" sz="quarter" idx="12"/>
          </p:nvPr>
        </p:nvSpPr>
        <p:spPr/>
        <p:txBody>
          <a:bodyPr/>
          <a:lstStyle/>
          <a:p>
            <a:fld id="{1CC2C9B9-B4B7-45CC-A7EB-16F8BADE9045}" type="slidenum">
              <a:rPr lang="en-US" smtClean="0"/>
              <a:t>‹#›</a:t>
            </a:fld>
            <a:endParaRPr lang="en-US"/>
          </a:p>
        </p:txBody>
      </p:sp>
    </p:spTree>
    <p:extLst>
      <p:ext uri="{BB962C8B-B14F-4D97-AF65-F5344CB8AC3E}">
        <p14:creationId xmlns:p14="http://schemas.microsoft.com/office/powerpoint/2010/main" val="168833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6CAF1C-8901-AE05-E52C-D5B95941055B}"/>
              </a:ext>
            </a:extLst>
          </p:cNvPr>
          <p:cNvSpPr>
            <a:spLocks noGrp="1"/>
          </p:cNvSpPr>
          <p:nvPr>
            <p:ph type="dt" sz="half" idx="10"/>
          </p:nvPr>
        </p:nvSpPr>
        <p:spPr/>
        <p:txBody>
          <a:bodyPr/>
          <a:lstStyle/>
          <a:p>
            <a:fld id="{E7736193-EDE3-4BB5-AE5F-E6E5472AB8BE}" type="datetimeFigureOut">
              <a:rPr lang="en-US" smtClean="0"/>
              <a:t>9/25/24</a:t>
            </a:fld>
            <a:endParaRPr lang="en-US"/>
          </a:p>
        </p:txBody>
      </p:sp>
      <p:sp>
        <p:nvSpPr>
          <p:cNvPr id="3" name="Footer Placeholder 2">
            <a:extLst>
              <a:ext uri="{FF2B5EF4-FFF2-40B4-BE49-F238E27FC236}">
                <a16:creationId xmlns:a16="http://schemas.microsoft.com/office/drawing/2014/main" id="{E1CD4F90-2973-4FE2-6C2C-5C2AC5C5A8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50414B-A7EC-0C14-EFD2-29C5582CC184}"/>
              </a:ext>
            </a:extLst>
          </p:cNvPr>
          <p:cNvSpPr>
            <a:spLocks noGrp="1"/>
          </p:cNvSpPr>
          <p:nvPr>
            <p:ph type="sldNum" sz="quarter" idx="12"/>
          </p:nvPr>
        </p:nvSpPr>
        <p:spPr/>
        <p:txBody>
          <a:bodyPr/>
          <a:lstStyle/>
          <a:p>
            <a:fld id="{1CC2C9B9-B4B7-45CC-A7EB-16F8BADE9045}" type="slidenum">
              <a:rPr lang="en-US" smtClean="0"/>
              <a:t>‹#›</a:t>
            </a:fld>
            <a:endParaRPr lang="en-US"/>
          </a:p>
        </p:txBody>
      </p:sp>
    </p:spTree>
    <p:extLst>
      <p:ext uri="{BB962C8B-B14F-4D97-AF65-F5344CB8AC3E}">
        <p14:creationId xmlns:p14="http://schemas.microsoft.com/office/powerpoint/2010/main" val="1178999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378C7-A764-C5E4-A6A4-DC5B1B3537FB}"/>
              </a:ext>
            </a:extLst>
          </p:cNvPr>
          <p:cNvSpPr>
            <a:spLocks noGrp="1"/>
          </p:cNvSpPr>
          <p:nvPr>
            <p:ph type="title"/>
          </p:nvPr>
        </p:nvSpPr>
        <p:spPr>
          <a:xfrm>
            <a:off x="1380121" y="1391478"/>
            <a:ext cx="3288432" cy="1951414"/>
          </a:xfrm>
        </p:spPr>
        <p:txBody>
          <a:bodyPr anchor="t">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7DFE178-4B5D-413B-6583-AB81E8D04180}"/>
              </a:ext>
            </a:extLst>
          </p:cNvPr>
          <p:cNvSpPr>
            <a:spLocks noGrp="1"/>
          </p:cNvSpPr>
          <p:nvPr>
            <p:ph idx="1"/>
          </p:nvPr>
        </p:nvSpPr>
        <p:spPr>
          <a:xfrm>
            <a:off x="6003235" y="920080"/>
            <a:ext cx="5312467" cy="502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B92F6D-71AB-9630-9DBE-46041C50C79A}"/>
              </a:ext>
            </a:extLst>
          </p:cNvPr>
          <p:cNvSpPr>
            <a:spLocks noGrp="1"/>
          </p:cNvSpPr>
          <p:nvPr>
            <p:ph type="body" sz="half" idx="2"/>
          </p:nvPr>
        </p:nvSpPr>
        <p:spPr>
          <a:xfrm>
            <a:off x="1380121" y="3566727"/>
            <a:ext cx="3288432" cy="1766325"/>
          </a:xfrm>
        </p:spPr>
        <p:txBody>
          <a:bodyPr anchor="b">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FEAAD1-C919-6E2E-32D2-E199025FB8F9}"/>
              </a:ext>
            </a:extLst>
          </p:cNvPr>
          <p:cNvSpPr>
            <a:spLocks noGrp="1"/>
          </p:cNvSpPr>
          <p:nvPr>
            <p:ph type="dt" sz="half" idx="10"/>
          </p:nvPr>
        </p:nvSpPr>
        <p:spPr/>
        <p:txBody>
          <a:bodyPr/>
          <a:lstStyle/>
          <a:p>
            <a:fld id="{E7736193-EDE3-4BB5-AE5F-E6E5472AB8BE}" type="datetimeFigureOut">
              <a:rPr lang="en-US" smtClean="0"/>
              <a:t>9/25/24</a:t>
            </a:fld>
            <a:endParaRPr lang="en-US"/>
          </a:p>
        </p:txBody>
      </p:sp>
      <p:sp>
        <p:nvSpPr>
          <p:cNvPr id="6" name="Footer Placeholder 5">
            <a:extLst>
              <a:ext uri="{FF2B5EF4-FFF2-40B4-BE49-F238E27FC236}">
                <a16:creationId xmlns:a16="http://schemas.microsoft.com/office/drawing/2014/main" id="{5288B5D8-E15B-BE38-2A89-BD0F02E1A0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7ECC26-B78C-4CBD-6883-97E80D3E5165}"/>
              </a:ext>
            </a:extLst>
          </p:cNvPr>
          <p:cNvSpPr>
            <a:spLocks noGrp="1"/>
          </p:cNvSpPr>
          <p:nvPr>
            <p:ph type="sldNum" sz="quarter" idx="12"/>
          </p:nvPr>
        </p:nvSpPr>
        <p:spPr/>
        <p:txBody>
          <a:bodyPr/>
          <a:lstStyle/>
          <a:p>
            <a:fld id="{1CC2C9B9-B4B7-45CC-A7EB-16F8BADE9045}" type="slidenum">
              <a:rPr lang="en-US" smtClean="0"/>
              <a:t>‹#›</a:t>
            </a:fld>
            <a:endParaRPr lang="en-US"/>
          </a:p>
        </p:txBody>
      </p:sp>
      <p:sp>
        <p:nvSpPr>
          <p:cNvPr id="11" name="Rectangle 10">
            <a:extLst>
              <a:ext uri="{FF2B5EF4-FFF2-40B4-BE49-F238E27FC236}">
                <a16:creationId xmlns:a16="http://schemas.microsoft.com/office/drawing/2014/main" id="{96AAC029-BE5C-900C-E7D2-DE6E31789D1E}"/>
              </a:ext>
              <a:ext uri="{C183D7F6-B498-43B3-948B-1728B52AA6E4}">
                <adec:decorative xmlns:adec="http://schemas.microsoft.com/office/drawing/2017/decorative" val="1"/>
              </a:ext>
            </a:extLst>
          </p:cNvPr>
          <p:cNvSpPr/>
          <p:nvPr/>
        </p:nvSpPr>
        <p:spPr>
          <a:xfrm>
            <a:off x="933198" y="931857"/>
            <a:ext cx="4305523" cy="499630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9760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04EAA-30F7-390A-C77C-2E5BD8218BC0}"/>
              </a:ext>
            </a:extLst>
          </p:cNvPr>
          <p:cNvSpPr>
            <a:spLocks noGrp="1"/>
          </p:cNvSpPr>
          <p:nvPr>
            <p:ph type="title"/>
          </p:nvPr>
        </p:nvSpPr>
        <p:spPr>
          <a:xfrm>
            <a:off x="1380120" y="1391478"/>
            <a:ext cx="3322510" cy="2037522"/>
          </a:xfrm>
        </p:spPr>
        <p:txBody>
          <a:bodyPr anchor="t">
            <a:normAutofit/>
          </a:bodyPr>
          <a:lstStyle>
            <a:lvl1pPr>
              <a:defRPr sz="2400"/>
            </a:lvl1pPr>
          </a:lstStyle>
          <a:p>
            <a:r>
              <a:rPr lang="en-US"/>
              <a:t>Click to edit Master title style</a:t>
            </a:r>
          </a:p>
        </p:txBody>
      </p:sp>
      <p:sp useBgFill="1">
        <p:nvSpPr>
          <p:cNvPr id="3" name="Picture Placeholder 2">
            <a:extLst>
              <a:ext uri="{FF2B5EF4-FFF2-40B4-BE49-F238E27FC236}">
                <a16:creationId xmlns:a16="http://schemas.microsoft.com/office/drawing/2014/main" id="{513A1C34-81AC-D534-67B1-42721228935F}"/>
              </a:ext>
            </a:extLst>
          </p:cNvPr>
          <p:cNvSpPr>
            <a:spLocks noGrp="1"/>
          </p:cNvSpPr>
          <p:nvPr>
            <p:ph type="pic" idx="1"/>
          </p:nvPr>
        </p:nvSpPr>
        <p:spPr>
          <a:xfrm>
            <a:off x="5907143" y="931857"/>
            <a:ext cx="5351659" cy="499630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E1012D-3524-26C6-64C1-8CE6E7A9A29B}"/>
              </a:ext>
            </a:extLst>
          </p:cNvPr>
          <p:cNvSpPr>
            <a:spLocks noGrp="1"/>
          </p:cNvSpPr>
          <p:nvPr>
            <p:ph type="body" sz="half" idx="2"/>
          </p:nvPr>
        </p:nvSpPr>
        <p:spPr>
          <a:xfrm>
            <a:off x="1380120" y="3742792"/>
            <a:ext cx="3322510" cy="1590261"/>
          </a:xfrm>
        </p:spPr>
        <p:txBody>
          <a:bodyPr anchor="b">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8FA6D7-1BE0-F14D-A2F7-4836180BC3B9}"/>
              </a:ext>
            </a:extLst>
          </p:cNvPr>
          <p:cNvSpPr>
            <a:spLocks noGrp="1"/>
          </p:cNvSpPr>
          <p:nvPr>
            <p:ph type="dt" sz="half" idx="10"/>
          </p:nvPr>
        </p:nvSpPr>
        <p:spPr/>
        <p:txBody>
          <a:bodyPr/>
          <a:lstStyle/>
          <a:p>
            <a:fld id="{E7736193-EDE3-4BB5-AE5F-E6E5472AB8BE}" type="datetimeFigureOut">
              <a:rPr lang="en-US" smtClean="0"/>
              <a:t>9/25/24</a:t>
            </a:fld>
            <a:endParaRPr lang="en-US"/>
          </a:p>
        </p:txBody>
      </p:sp>
      <p:sp>
        <p:nvSpPr>
          <p:cNvPr id="6" name="Footer Placeholder 5">
            <a:extLst>
              <a:ext uri="{FF2B5EF4-FFF2-40B4-BE49-F238E27FC236}">
                <a16:creationId xmlns:a16="http://schemas.microsoft.com/office/drawing/2014/main" id="{0556B5AC-3F20-FDC1-D579-7C4C6B4ED0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074ACA-1D54-81FA-70B1-31AB3011B3C6}"/>
              </a:ext>
            </a:extLst>
          </p:cNvPr>
          <p:cNvSpPr>
            <a:spLocks noGrp="1"/>
          </p:cNvSpPr>
          <p:nvPr>
            <p:ph type="sldNum" sz="quarter" idx="12"/>
          </p:nvPr>
        </p:nvSpPr>
        <p:spPr/>
        <p:txBody>
          <a:bodyPr/>
          <a:lstStyle/>
          <a:p>
            <a:fld id="{1CC2C9B9-B4B7-45CC-A7EB-16F8BADE9045}" type="slidenum">
              <a:rPr lang="en-US" smtClean="0"/>
              <a:t>‹#›</a:t>
            </a:fld>
            <a:endParaRPr lang="en-US"/>
          </a:p>
        </p:txBody>
      </p:sp>
      <p:sp>
        <p:nvSpPr>
          <p:cNvPr id="9" name="Rectangle 8">
            <a:extLst>
              <a:ext uri="{FF2B5EF4-FFF2-40B4-BE49-F238E27FC236}">
                <a16:creationId xmlns:a16="http://schemas.microsoft.com/office/drawing/2014/main" id="{4DD8EE65-D4F9-418A-1628-F5DFD3DBA24E}"/>
              </a:ext>
              <a:ext uri="{C183D7F6-B498-43B3-948B-1728B52AA6E4}">
                <adec:decorative xmlns:adec="http://schemas.microsoft.com/office/drawing/2017/decorative" val="1"/>
              </a:ext>
            </a:extLst>
          </p:cNvPr>
          <p:cNvSpPr/>
          <p:nvPr/>
        </p:nvSpPr>
        <p:spPr>
          <a:xfrm>
            <a:off x="933198" y="931857"/>
            <a:ext cx="4305523" cy="499630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2896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792104-6F24-CD50-F55E-22A55084DDC9}"/>
              </a:ext>
            </a:extLst>
          </p:cNvPr>
          <p:cNvSpPr>
            <a:spLocks noGrp="1"/>
          </p:cNvSpPr>
          <p:nvPr>
            <p:ph type="title"/>
          </p:nvPr>
        </p:nvSpPr>
        <p:spPr>
          <a:xfrm>
            <a:off x="1620442" y="1233199"/>
            <a:ext cx="8977511" cy="1073825"/>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2D1059CB-D00E-398D-E4D9-59792FC40A4C}"/>
              </a:ext>
            </a:extLst>
          </p:cNvPr>
          <p:cNvSpPr>
            <a:spLocks noGrp="1"/>
          </p:cNvSpPr>
          <p:nvPr>
            <p:ph type="body" idx="1"/>
          </p:nvPr>
        </p:nvSpPr>
        <p:spPr>
          <a:xfrm>
            <a:off x="1620444" y="2419639"/>
            <a:ext cx="8977509" cy="31417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DFBC38-D897-7CBE-AC89-A95A2222D7C8}"/>
              </a:ext>
            </a:extLst>
          </p:cNvPr>
          <p:cNvSpPr>
            <a:spLocks noGrp="1"/>
          </p:cNvSpPr>
          <p:nvPr>
            <p:ph type="dt" sz="half" idx="2"/>
          </p:nvPr>
        </p:nvSpPr>
        <p:spPr>
          <a:xfrm>
            <a:off x="847726" y="6199188"/>
            <a:ext cx="2743200" cy="365125"/>
          </a:xfrm>
          <a:prstGeom prst="rect">
            <a:avLst/>
          </a:prstGeom>
        </p:spPr>
        <p:txBody>
          <a:bodyPr vert="horz" lIns="91440" tIns="45720" rIns="91440" bIns="45720" rtlCol="0" anchor="ctr"/>
          <a:lstStyle>
            <a:lvl1pPr algn="l">
              <a:defRPr sz="1050">
                <a:solidFill>
                  <a:schemeClr val="tx1"/>
                </a:solidFill>
                <a:latin typeface="+mn-lt"/>
              </a:defRPr>
            </a:lvl1pPr>
          </a:lstStyle>
          <a:p>
            <a:fld id="{E7736193-EDE3-4BB5-AE5F-E6E5472AB8BE}" type="datetimeFigureOut">
              <a:rPr lang="en-US" smtClean="0"/>
              <a:t>9/25/24</a:t>
            </a:fld>
            <a:endParaRPr lang="en-US"/>
          </a:p>
        </p:txBody>
      </p:sp>
      <p:sp>
        <p:nvSpPr>
          <p:cNvPr id="5" name="Footer Placeholder 4">
            <a:extLst>
              <a:ext uri="{FF2B5EF4-FFF2-40B4-BE49-F238E27FC236}">
                <a16:creationId xmlns:a16="http://schemas.microsoft.com/office/drawing/2014/main" id="{E6728008-2A03-D518-4A75-30816EB0D198}"/>
              </a:ext>
            </a:extLst>
          </p:cNvPr>
          <p:cNvSpPr>
            <a:spLocks noGrp="1"/>
          </p:cNvSpPr>
          <p:nvPr>
            <p:ph type="ftr" sz="quarter" idx="3"/>
          </p:nvPr>
        </p:nvSpPr>
        <p:spPr>
          <a:xfrm>
            <a:off x="7286625" y="6199188"/>
            <a:ext cx="3409951" cy="365125"/>
          </a:xfrm>
          <a:prstGeom prst="rect">
            <a:avLst/>
          </a:prstGeom>
        </p:spPr>
        <p:txBody>
          <a:bodyPr vert="horz" lIns="91440" tIns="45720" rIns="91440" bIns="45720" rtlCol="0" anchor="ctr"/>
          <a:lstStyle>
            <a:lvl1pPr algn="r">
              <a:defRPr sz="1050">
                <a:solidFill>
                  <a:schemeClr val="tx1"/>
                </a:solidFill>
                <a:latin typeface="+mn-lt"/>
              </a:defRPr>
            </a:lvl1pPr>
          </a:lstStyle>
          <a:p>
            <a:endParaRPr lang="en-US"/>
          </a:p>
        </p:txBody>
      </p:sp>
      <p:sp>
        <p:nvSpPr>
          <p:cNvPr id="6" name="Slide Number Placeholder 5">
            <a:extLst>
              <a:ext uri="{FF2B5EF4-FFF2-40B4-BE49-F238E27FC236}">
                <a16:creationId xmlns:a16="http://schemas.microsoft.com/office/drawing/2014/main" id="{F3691D49-2BD8-1C36-B43A-CF2F9177769B}"/>
              </a:ext>
            </a:extLst>
          </p:cNvPr>
          <p:cNvSpPr>
            <a:spLocks noGrp="1"/>
          </p:cNvSpPr>
          <p:nvPr>
            <p:ph type="sldNum" sz="quarter" idx="4"/>
          </p:nvPr>
        </p:nvSpPr>
        <p:spPr>
          <a:xfrm>
            <a:off x="10696577" y="6199188"/>
            <a:ext cx="619125" cy="365125"/>
          </a:xfrm>
          <a:prstGeom prst="rect">
            <a:avLst/>
          </a:prstGeom>
        </p:spPr>
        <p:txBody>
          <a:bodyPr vert="horz" lIns="91440" tIns="45720" rIns="91440" bIns="45720" rtlCol="0" anchor="ctr"/>
          <a:lstStyle>
            <a:lvl1pPr algn="r">
              <a:defRPr sz="1050">
                <a:solidFill>
                  <a:schemeClr val="tx1"/>
                </a:solidFill>
                <a:latin typeface="+mn-lt"/>
              </a:defRPr>
            </a:lvl1pPr>
          </a:lstStyle>
          <a:p>
            <a:fld id="{1CC2C9B9-B4B7-45CC-A7EB-16F8BADE9045}" type="slidenum">
              <a:rPr lang="en-US" smtClean="0"/>
              <a:t>‹#›</a:t>
            </a:fld>
            <a:endParaRPr lang="en-US"/>
          </a:p>
        </p:txBody>
      </p:sp>
      <p:sp>
        <p:nvSpPr>
          <p:cNvPr id="8" name="Rectangle 7">
            <a:extLst>
              <a:ext uri="{FF2B5EF4-FFF2-40B4-BE49-F238E27FC236}">
                <a16:creationId xmlns:a16="http://schemas.microsoft.com/office/drawing/2014/main" id="{5BE2A49E-0BD9-321C-F602-AFA2FCF9B27B}"/>
              </a:ext>
              <a:ext uri="{C183D7F6-B498-43B3-948B-1728B52AA6E4}">
                <adec:decorative xmlns:adec="http://schemas.microsoft.com/office/drawing/2017/decorative" val="1"/>
              </a:ext>
            </a:extLst>
          </p:cNvPr>
          <p:cNvSpPr/>
          <p:nvPr/>
        </p:nvSpPr>
        <p:spPr>
          <a:xfrm>
            <a:off x="933198" y="931857"/>
            <a:ext cx="10326946" cy="499630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966486"/>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txStyles>
    <p:titleStyle>
      <a:lvl1pPr algn="l" defTabSz="914400" rtl="0" eaLnBrk="1" latinLnBrk="0" hangingPunct="1">
        <a:lnSpc>
          <a:spcPct val="120000"/>
        </a:lnSpc>
        <a:spcBef>
          <a:spcPct val="0"/>
        </a:spcBef>
        <a:buNone/>
        <a:defRPr sz="2800" b="1" kern="1200" cap="all" spc="5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jpeg"/><Relationship Id="rId5" Type="http://schemas.openxmlformats.org/officeDocument/2006/relationships/image" Target="../media/image1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jpe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jpeg"/><Relationship Id="rId5" Type="http://schemas.openxmlformats.org/officeDocument/2006/relationships/image" Target="../media/image1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8.jpeg"/><Relationship Id="rId5" Type="http://schemas.openxmlformats.org/officeDocument/2006/relationships/image" Target="../media/image11.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jpeg"/><Relationship Id="rId5" Type="http://schemas.openxmlformats.org/officeDocument/2006/relationships/image" Target="../media/image19.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jpeg"/><Relationship Id="rId5" Type="http://schemas.openxmlformats.org/officeDocument/2006/relationships/image" Target="../media/image20.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jpeg"/><Relationship Id="rId5" Type="http://schemas.openxmlformats.org/officeDocument/2006/relationships/image" Target="../media/image2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2.png"/><Relationship Id="rId4" Type="http://schemas.openxmlformats.org/officeDocument/2006/relationships/notesSlide" Target="../notesSlides/notesSlide2.xml"/><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jpeg"/><Relationship Id="rId5" Type="http://schemas.openxmlformats.org/officeDocument/2006/relationships/image" Target="../media/image2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jpeg"/><Relationship Id="rId5" Type="http://schemas.openxmlformats.org/officeDocument/2006/relationships/image" Target="../media/image2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7.jpeg"/><Relationship Id="rId5" Type="http://schemas.openxmlformats.org/officeDocument/2006/relationships/image" Target="../media/image2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7.jpeg"/><Relationship Id="rId5" Type="http://schemas.openxmlformats.org/officeDocument/2006/relationships/image" Target="../media/image2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7.png"/><Relationship Id="rId5" Type="http://schemas.openxmlformats.org/officeDocument/2006/relationships/image" Target="../media/image7.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8.png"/><Relationship Id="rId5" Type="http://schemas.openxmlformats.org/officeDocument/2006/relationships/image" Target="../media/image7.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7.jpeg"/><Relationship Id="rId5" Type="http://schemas.openxmlformats.org/officeDocument/2006/relationships/image" Target="../media/image29.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jpeg"/><Relationship Id="rId5" Type="http://schemas.openxmlformats.org/officeDocument/2006/relationships/image" Target="../media/image30.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jpeg"/><Relationship Id="rId5" Type="http://schemas.openxmlformats.org/officeDocument/2006/relationships/image" Target="../media/image3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33.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34.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jpeg"/><Relationship Id="rId5" Type="http://schemas.openxmlformats.org/officeDocument/2006/relationships/image" Target="../media/image35.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6.jpeg"/><Relationship Id="rId5" Type="http://schemas.openxmlformats.org/officeDocument/2006/relationships/image" Target="../media/image36.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6.jpeg"/><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6.jpeg"/><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37.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jpe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png"/><Relationship Id="rId5" Type="http://schemas.openxmlformats.org/officeDocument/2006/relationships/image" Target="../media/image38.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1.jpeg"/><Relationship Id="rId5" Type="http://schemas.openxmlformats.org/officeDocument/2006/relationships/image" Target="../media/image39.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6.jpeg"/><Relationship Id="rId5" Type="http://schemas.openxmlformats.org/officeDocument/2006/relationships/image" Target="../media/image40.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media" Target="../media/media44.mp4"/><Relationship Id="rId7" Type="http://schemas.openxmlformats.org/officeDocument/2006/relationships/image" Target="../media/image2.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notesSlide" Target="../notesSlides/notesSlide43.xml"/><Relationship Id="rId5" Type="http://schemas.openxmlformats.org/officeDocument/2006/relationships/slideLayout" Target="../slideLayouts/slideLayout7.xml"/><Relationship Id="rId4" Type="http://schemas.openxmlformats.org/officeDocument/2006/relationships/video" Target="../media/media44.mp4"/><Relationship Id="rId9"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9.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diagramLayout" Target="../diagrams/layout1.xml"/><Relationship Id="rId11" Type="http://schemas.openxmlformats.org/officeDocument/2006/relationships/image" Target="../media/image42.jpeg"/><Relationship Id="rId5" Type="http://schemas.openxmlformats.org/officeDocument/2006/relationships/diagramData" Target="../diagrams/data1.xml"/><Relationship Id="rId10" Type="http://schemas.openxmlformats.org/officeDocument/2006/relationships/image" Target="../media/image4.jpeg"/><Relationship Id="rId4" Type="http://schemas.openxmlformats.org/officeDocument/2006/relationships/notesSlide" Target="../notesSlides/notesSlide49.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jpe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jpeg"/><Relationship Id="rId5" Type="http://schemas.openxmlformats.org/officeDocument/2006/relationships/image" Target="../media/image1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E3E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397" y="950441"/>
            <a:ext cx="3184637" cy="1801455"/>
          </a:xfrm>
          <a:noFill/>
        </p:spPr>
        <p:txBody>
          <a:bodyPr vert="horz" lIns="91440" tIns="45720" rIns="91440" bIns="45720" rtlCol="0" anchor="b">
            <a:normAutofit/>
          </a:bodyPr>
          <a:lstStyle/>
          <a:p>
            <a:r>
              <a:rPr lang="en-US" sz="2800" b="1" kern="1200" cap="all" spc="500" baseline="0">
                <a:solidFill>
                  <a:schemeClr val="tx1"/>
                </a:solidFill>
                <a:latin typeface="+mj-lt"/>
                <a:ea typeface="+mj-ea"/>
                <a:cs typeface="+mj-cs"/>
              </a:rPr>
              <a:t>Group 6</a:t>
            </a:r>
          </a:p>
        </p:txBody>
      </p:sp>
      <p:sp>
        <p:nvSpPr>
          <p:cNvPr id="3" name="Subtitle 2"/>
          <p:cNvSpPr>
            <a:spLocks noGrp="1"/>
          </p:cNvSpPr>
          <p:nvPr>
            <p:ph type="subTitle" idx="1"/>
          </p:nvPr>
        </p:nvSpPr>
        <p:spPr>
          <a:xfrm>
            <a:off x="914400" y="2890881"/>
            <a:ext cx="3184633" cy="3052719"/>
          </a:xfrm>
        </p:spPr>
        <p:txBody>
          <a:bodyPr vert="horz" lIns="91440" tIns="45720" rIns="91440" bIns="45720" rtlCol="0" anchor="t">
            <a:normAutofit/>
          </a:bodyPr>
          <a:lstStyle/>
          <a:p>
            <a:r>
              <a:rPr lang="en-US">
                <a:solidFill>
                  <a:srgbClr val="1D1C1D"/>
                </a:solidFill>
                <a:latin typeface="Trade Gothic Next Cond"/>
                <a:cs typeface="Times New Roman"/>
              </a:rPr>
              <a:t>Committee:</a:t>
            </a:r>
            <a:endParaRPr lang="en-US">
              <a:solidFill>
                <a:srgbClr val="000000"/>
              </a:solidFill>
              <a:latin typeface="Trade Gothic Next Cond"/>
              <a:cs typeface="Times New Roman"/>
            </a:endParaRPr>
          </a:p>
          <a:p>
            <a:r>
              <a:rPr lang="en-US">
                <a:solidFill>
                  <a:srgbClr val="1D1C1D"/>
                </a:solidFill>
                <a:latin typeface="Trade Gothic Next Cond"/>
                <a:cs typeface="Times New Roman"/>
              </a:rPr>
              <a:t>Dr. Mustafa ‘Mert’ Bayer</a:t>
            </a:r>
            <a:endParaRPr lang="en-US">
              <a:solidFill>
                <a:srgbClr val="000000"/>
              </a:solidFill>
              <a:latin typeface="Trade Gothic Next Cond"/>
              <a:cs typeface="Times New Roman"/>
            </a:endParaRPr>
          </a:p>
          <a:p>
            <a:r>
              <a:rPr lang="en-US">
                <a:solidFill>
                  <a:srgbClr val="1D1C1D"/>
                </a:solidFill>
                <a:latin typeface="Trade Gothic Next Cond"/>
                <a:cs typeface="Times New Roman"/>
              </a:rPr>
              <a:t>Dr. John Aedo</a:t>
            </a:r>
            <a:br>
              <a:rPr lang="en-US">
                <a:latin typeface="Trade Gothic Next Cond"/>
              </a:rPr>
            </a:br>
            <a:r>
              <a:rPr lang="en-US">
                <a:solidFill>
                  <a:srgbClr val="1D1C1D"/>
                </a:solidFill>
                <a:latin typeface="Trade Gothic Next Cond"/>
                <a:cs typeface="Times New Roman"/>
              </a:rPr>
              <a:t>Professor Mark Maddox</a:t>
            </a:r>
            <a:endParaRPr lang="en-US">
              <a:latin typeface="Trade Gothic Next Cond"/>
            </a:endParaRPr>
          </a:p>
        </p:txBody>
      </p:sp>
      <p:pic>
        <p:nvPicPr>
          <p:cNvPr id="5" name="Picture 4" descr="A logo on a white surface&#10;&#10;Description automatically generated">
            <a:extLst>
              <a:ext uri="{FF2B5EF4-FFF2-40B4-BE49-F238E27FC236}">
                <a16:creationId xmlns:a16="http://schemas.microsoft.com/office/drawing/2014/main" id="{C7735B80-C7F0-55A5-3DD5-CA3B169A3256}"/>
              </a:ext>
            </a:extLst>
          </p:cNvPr>
          <p:cNvPicPr>
            <a:picLocks noChangeAspect="1"/>
          </p:cNvPicPr>
          <p:nvPr/>
        </p:nvPicPr>
        <p:blipFill>
          <a:blip r:embed="rId5"/>
          <a:srcRect l="5326" r="399" b="33333"/>
          <a:stretch/>
        </p:blipFill>
        <p:spPr>
          <a:xfrm>
            <a:off x="4779769" y="625157"/>
            <a:ext cx="7148394" cy="5077677"/>
          </a:xfrm>
          <a:prstGeom prst="rect">
            <a:avLst/>
          </a:prstGeom>
        </p:spPr>
      </p:pic>
      <p:pic>
        <p:nvPicPr>
          <p:cNvPr id="6" name="Recorded Sound">
            <a:hlinkClick r:id="" action="ppaction://media"/>
            <a:extLst>
              <a:ext uri="{FF2B5EF4-FFF2-40B4-BE49-F238E27FC236}">
                <a16:creationId xmlns:a16="http://schemas.microsoft.com/office/drawing/2014/main" id="{2D10220F-7E1F-338A-3DB6-FFF2429FEA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00564" y="5942476"/>
            <a:ext cx="487363" cy="487363"/>
          </a:xfrm>
          <a:prstGeom prst="rect">
            <a:avLst/>
          </a:prstGeom>
        </p:spPr>
      </p:pic>
    </p:spTree>
    <p:extLst>
      <p:ext uri="{BB962C8B-B14F-4D97-AF65-F5344CB8AC3E}">
        <p14:creationId xmlns:p14="http://schemas.microsoft.com/office/powerpoint/2010/main" val="297607020"/>
      </p:ext>
    </p:extLst>
  </p:cSld>
  <p:clrMapOvr>
    <a:masterClrMapping/>
  </p:clrMapOvr>
  <mc:AlternateContent xmlns:mc="http://schemas.openxmlformats.org/markup-compatibility/2006" xmlns:p14="http://schemas.microsoft.com/office/powerpoint/2010/main">
    <mc:Choice Requires="p14">
      <p:transition spd="slow" p14:dur="2000" advTm="13368"/>
    </mc:Choice>
    <mc:Fallback xmlns="">
      <p:transition spd="slow" advTm="13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7004-F12F-2D3A-AA20-5AF923EBC5D9}"/>
              </a:ext>
            </a:extLst>
          </p:cNvPr>
          <p:cNvSpPr>
            <a:spLocks noGrp="1"/>
          </p:cNvSpPr>
          <p:nvPr>
            <p:ph type="title"/>
          </p:nvPr>
        </p:nvSpPr>
        <p:spPr/>
        <p:txBody>
          <a:bodyPr/>
          <a:lstStyle/>
          <a:p>
            <a:r>
              <a:rPr lang="en-US"/>
              <a:t>Motor</a:t>
            </a:r>
          </a:p>
        </p:txBody>
      </p:sp>
      <p:graphicFrame>
        <p:nvGraphicFramePr>
          <p:cNvPr id="4" name="Content Placeholder 3">
            <a:extLst>
              <a:ext uri="{FF2B5EF4-FFF2-40B4-BE49-F238E27FC236}">
                <a16:creationId xmlns:a16="http://schemas.microsoft.com/office/drawing/2014/main" id="{E8BE4DA5-1E62-8544-0602-B58A393965C9}"/>
              </a:ext>
            </a:extLst>
          </p:cNvPr>
          <p:cNvGraphicFramePr>
            <a:graphicFrameLocks noGrp="1"/>
          </p:cNvGraphicFramePr>
          <p:nvPr>
            <p:ph idx="1"/>
            <p:extLst>
              <p:ext uri="{D42A27DB-BD31-4B8C-83A1-F6EECF244321}">
                <p14:modId xmlns:p14="http://schemas.microsoft.com/office/powerpoint/2010/main" val="2661844618"/>
              </p:ext>
            </p:extLst>
          </p:nvPr>
        </p:nvGraphicFramePr>
        <p:xfrm>
          <a:off x="1624263" y="2516605"/>
          <a:ext cx="9299188" cy="2979052"/>
        </p:xfrm>
        <a:graphic>
          <a:graphicData uri="http://schemas.openxmlformats.org/drawingml/2006/table">
            <a:tbl>
              <a:tblPr firstRow="1" bandRow="1">
                <a:tableStyleId>{5C22544A-7EE6-4342-B048-85BDC9FD1C3A}</a:tableStyleId>
              </a:tblPr>
              <a:tblGrid>
                <a:gridCol w="2324797">
                  <a:extLst>
                    <a:ext uri="{9D8B030D-6E8A-4147-A177-3AD203B41FA5}">
                      <a16:colId xmlns:a16="http://schemas.microsoft.com/office/drawing/2014/main" val="3476453633"/>
                    </a:ext>
                  </a:extLst>
                </a:gridCol>
                <a:gridCol w="2324797">
                  <a:extLst>
                    <a:ext uri="{9D8B030D-6E8A-4147-A177-3AD203B41FA5}">
                      <a16:colId xmlns:a16="http://schemas.microsoft.com/office/drawing/2014/main" val="4261221955"/>
                    </a:ext>
                  </a:extLst>
                </a:gridCol>
                <a:gridCol w="2324797">
                  <a:extLst>
                    <a:ext uri="{9D8B030D-6E8A-4147-A177-3AD203B41FA5}">
                      <a16:colId xmlns:a16="http://schemas.microsoft.com/office/drawing/2014/main" val="2360320373"/>
                    </a:ext>
                  </a:extLst>
                </a:gridCol>
                <a:gridCol w="2324797">
                  <a:extLst>
                    <a:ext uri="{9D8B030D-6E8A-4147-A177-3AD203B41FA5}">
                      <a16:colId xmlns:a16="http://schemas.microsoft.com/office/drawing/2014/main" val="852707567"/>
                    </a:ext>
                  </a:extLst>
                </a:gridCol>
              </a:tblGrid>
              <a:tr h="642541">
                <a:tc>
                  <a:txBody>
                    <a:bodyPr/>
                    <a:lstStyle/>
                    <a:p>
                      <a:endParaRPr lang="en-US"/>
                    </a:p>
                  </a:txBody>
                  <a:tcPr/>
                </a:tc>
                <a:tc>
                  <a:txBody>
                    <a:bodyPr/>
                    <a:lstStyle/>
                    <a:p>
                      <a:r>
                        <a:rPr lang="en-US">
                          <a:solidFill>
                            <a:schemeClr val="tx1"/>
                          </a:solidFill>
                        </a:rPr>
                        <a:t>Brushed DC Motor</a:t>
                      </a:r>
                    </a:p>
                  </a:txBody>
                  <a:tcPr/>
                </a:tc>
                <a:tc>
                  <a:txBody>
                    <a:bodyPr/>
                    <a:lstStyle/>
                    <a:p>
                      <a:r>
                        <a:rPr lang="en-US">
                          <a:solidFill>
                            <a:schemeClr val="tx1"/>
                          </a:solidFill>
                          <a:highlight>
                            <a:srgbClr val="FFFF00"/>
                          </a:highlight>
                        </a:rPr>
                        <a:t>Brushless DC Motor</a:t>
                      </a:r>
                    </a:p>
                  </a:txBody>
                  <a:tcPr/>
                </a:tc>
                <a:tc>
                  <a:txBody>
                    <a:bodyPr/>
                    <a:lstStyle/>
                    <a:p>
                      <a:r>
                        <a:rPr lang="en-US">
                          <a:solidFill>
                            <a:schemeClr val="tx1"/>
                          </a:solidFill>
                        </a:rPr>
                        <a:t>Stepper Motor</a:t>
                      </a:r>
                    </a:p>
                  </a:txBody>
                  <a:tcPr/>
                </a:tc>
                <a:extLst>
                  <a:ext uri="{0D108BD9-81ED-4DB2-BD59-A6C34878D82A}">
                    <a16:rowId xmlns:a16="http://schemas.microsoft.com/office/drawing/2014/main" val="3735924078"/>
                  </a:ext>
                </a:extLst>
              </a:tr>
              <a:tr h="1051429">
                <a:tc>
                  <a:txBody>
                    <a:bodyPr/>
                    <a:lstStyle/>
                    <a:p>
                      <a:r>
                        <a:rPr lang="en-US"/>
                        <a:t>Torque</a:t>
                      </a:r>
                    </a:p>
                  </a:txBody>
                  <a:tcPr/>
                </a:tc>
                <a:tc>
                  <a:txBody>
                    <a:bodyPr/>
                    <a:lstStyle/>
                    <a:p>
                      <a:r>
                        <a:rPr lang="en-US"/>
                        <a:t>Reaches maximum torque at certain positions</a:t>
                      </a:r>
                    </a:p>
                  </a:txBody>
                  <a:tcPr/>
                </a:tc>
                <a:tc>
                  <a:txBody>
                    <a:bodyPr/>
                    <a:lstStyle/>
                    <a:p>
                      <a:r>
                        <a:rPr lang="en-US"/>
                        <a:t>Constantly reaching maximum torque</a:t>
                      </a:r>
                    </a:p>
                  </a:txBody>
                  <a:tcPr/>
                </a:tc>
                <a:tc>
                  <a:txBody>
                    <a:bodyPr/>
                    <a:lstStyle/>
                    <a:p>
                      <a:r>
                        <a:rPr lang="en-US"/>
                        <a:t>Does not reach its maximum torque</a:t>
                      </a:r>
                    </a:p>
                  </a:txBody>
                  <a:tcPr/>
                </a:tc>
                <a:extLst>
                  <a:ext uri="{0D108BD9-81ED-4DB2-BD59-A6C34878D82A}">
                    <a16:rowId xmlns:a16="http://schemas.microsoft.com/office/drawing/2014/main" val="1019637921"/>
                  </a:ext>
                </a:extLst>
              </a:tr>
              <a:tr h="642541">
                <a:tc>
                  <a:txBody>
                    <a:bodyPr/>
                    <a:lstStyle/>
                    <a:p>
                      <a:r>
                        <a:rPr lang="en-US"/>
                        <a:t>Power Usage</a:t>
                      </a:r>
                    </a:p>
                  </a:txBody>
                  <a:tcPr/>
                </a:tc>
                <a:tc>
                  <a:txBody>
                    <a:bodyPr/>
                    <a:lstStyle/>
                    <a:p>
                      <a:r>
                        <a:rPr lang="en-US"/>
                        <a:t>Moderate</a:t>
                      </a:r>
                    </a:p>
                  </a:txBody>
                  <a:tcPr/>
                </a:tc>
                <a:tc>
                  <a:txBody>
                    <a:bodyPr/>
                    <a:lstStyle/>
                    <a:p>
                      <a:r>
                        <a:rPr lang="en-US"/>
                        <a:t>Moderate</a:t>
                      </a:r>
                    </a:p>
                  </a:txBody>
                  <a:tcPr/>
                </a:tc>
                <a:tc>
                  <a:txBody>
                    <a:bodyPr/>
                    <a:lstStyle/>
                    <a:p>
                      <a:r>
                        <a:rPr lang="en-US"/>
                        <a:t>High</a:t>
                      </a:r>
                    </a:p>
                  </a:txBody>
                  <a:tcPr/>
                </a:tc>
                <a:extLst>
                  <a:ext uri="{0D108BD9-81ED-4DB2-BD59-A6C34878D82A}">
                    <a16:rowId xmlns:a16="http://schemas.microsoft.com/office/drawing/2014/main" val="3992606196"/>
                  </a:ext>
                </a:extLst>
              </a:tr>
              <a:tr h="642541">
                <a:tc>
                  <a:txBody>
                    <a:bodyPr/>
                    <a:lstStyle/>
                    <a:p>
                      <a:r>
                        <a:rPr lang="en-US"/>
                        <a:t>Cost</a:t>
                      </a:r>
                    </a:p>
                  </a:txBody>
                  <a:tcPr/>
                </a:tc>
                <a:tc>
                  <a:txBody>
                    <a:bodyPr/>
                    <a:lstStyle/>
                    <a:p>
                      <a:r>
                        <a:rPr lang="en-US"/>
                        <a:t>Low</a:t>
                      </a:r>
                    </a:p>
                  </a:txBody>
                  <a:tcPr/>
                </a:tc>
                <a:tc>
                  <a:txBody>
                    <a:bodyPr/>
                    <a:lstStyle/>
                    <a:p>
                      <a:r>
                        <a:rPr lang="en-US"/>
                        <a:t>Moderate</a:t>
                      </a:r>
                    </a:p>
                  </a:txBody>
                  <a:tcPr/>
                </a:tc>
                <a:tc>
                  <a:txBody>
                    <a:bodyPr/>
                    <a:lstStyle/>
                    <a:p>
                      <a:r>
                        <a:rPr lang="en-US"/>
                        <a:t>Low</a:t>
                      </a:r>
                    </a:p>
                  </a:txBody>
                  <a:tcPr/>
                </a:tc>
                <a:extLst>
                  <a:ext uri="{0D108BD9-81ED-4DB2-BD59-A6C34878D82A}">
                    <a16:rowId xmlns:a16="http://schemas.microsoft.com/office/drawing/2014/main" val="1641032934"/>
                  </a:ext>
                </a:extLst>
              </a:tr>
            </a:tbl>
          </a:graphicData>
        </a:graphic>
      </p:graphicFrame>
      <p:pic>
        <p:nvPicPr>
          <p:cNvPr id="5" name="Picture 4" descr="A person with braided hair wearing glasses and a suit&#10;&#10;Description automatically generated">
            <a:extLst>
              <a:ext uri="{FF2B5EF4-FFF2-40B4-BE49-F238E27FC236}">
                <a16:creationId xmlns:a16="http://schemas.microsoft.com/office/drawing/2014/main" id="{5FC4ACB0-8DC8-53F4-B29E-86710D1B7238}"/>
              </a:ext>
            </a:extLst>
          </p:cNvPr>
          <p:cNvPicPr>
            <a:picLocks noChangeAspect="1"/>
          </p:cNvPicPr>
          <p:nvPr/>
        </p:nvPicPr>
        <p:blipFill>
          <a:blip r:embed="rId5"/>
          <a:stretch>
            <a:fillRect/>
          </a:stretch>
        </p:blipFill>
        <p:spPr>
          <a:xfrm>
            <a:off x="11145679" y="0"/>
            <a:ext cx="1049289" cy="926124"/>
          </a:xfrm>
          <a:prstGeom prst="rect">
            <a:avLst/>
          </a:prstGeom>
        </p:spPr>
      </p:pic>
      <p:pic>
        <p:nvPicPr>
          <p:cNvPr id="6" name="Slide 10">
            <a:hlinkClick r:id="" action="ppaction://media"/>
            <a:extLst>
              <a:ext uri="{FF2B5EF4-FFF2-40B4-BE49-F238E27FC236}">
                <a16:creationId xmlns:a16="http://schemas.microsoft.com/office/drawing/2014/main" id="{0F89D923-FE4E-03DA-AF0F-4110C8D1E8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9" y="4329"/>
            <a:ext cx="730250" cy="730250"/>
          </a:xfrm>
          <a:prstGeom prst="rect">
            <a:avLst/>
          </a:prstGeom>
        </p:spPr>
      </p:pic>
    </p:spTree>
    <p:extLst>
      <p:ext uri="{BB962C8B-B14F-4D97-AF65-F5344CB8AC3E}">
        <p14:creationId xmlns:p14="http://schemas.microsoft.com/office/powerpoint/2010/main" val="71324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7004-F12F-2D3A-AA20-5AF923EBC5D9}"/>
              </a:ext>
            </a:extLst>
          </p:cNvPr>
          <p:cNvSpPr>
            <a:spLocks noGrp="1"/>
          </p:cNvSpPr>
          <p:nvPr>
            <p:ph type="title"/>
          </p:nvPr>
        </p:nvSpPr>
        <p:spPr/>
        <p:txBody>
          <a:bodyPr/>
          <a:lstStyle/>
          <a:p>
            <a:r>
              <a:rPr lang="en-US"/>
              <a:t>BLDC Motor Choice</a:t>
            </a:r>
          </a:p>
        </p:txBody>
      </p:sp>
      <p:graphicFrame>
        <p:nvGraphicFramePr>
          <p:cNvPr id="4" name="Content Placeholder 3">
            <a:extLst>
              <a:ext uri="{FF2B5EF4-FFF2-40B4-BE49-F238E27FC236}">
                <a16:creationId xmlns:a16="http://schemas.microsoft.com/office/drawing/2014/main" id="{E8BE4DA5-1E62-8544-0602-B58A393965C9}"/>
              </a:ext>
            </a:extLst>
          </p:cNvPr>
          <p:cNvGraphicFramePr>
            <a:graphicFrameLocks noGrp="1"/>
          </p:cNvGraphicFramePr>
          <p:nvPr>
            <p:ph idx="1"/>
            <p:extLst>
              <p:ext uri="{D42A27DB-BD31-4B8C-83A1-F6EECF244321}">
                <p14:modId xmlns:p14="http://schemas.microsoft.com/office/powerpoint/2010/main" val="204539959"/>
              </p:ext>
            </p:extLst>
          </p:nvPr>
        </p:nvGraphicFramePr>
        <p:xfrm>
          <a:off x="1624263" y="2426368"/>
          <a:ext cx="6425556" cy="2758438"/>
        </p:xfrm>
        <a:graphic>
          <a:graphicData uri="http://schemas.openxmlformats.org/drawingml/2006/table">
            <a:tbl>
              <a:tblPr firstRow="1" bandRow="1">
                <a:tableStyleId>{5C22544A-7EE6-4342-B048-85BDC9FD1C3A}</a:tableStyleId>
              </a:tblPr>
              <a:tblGrid>
                <a:gridCol w="1606389">
                  <a:extLst>
                    <a:ext uri="{9D8B030D-6E8A-4147-A177-3AD203B41FA5}">
                      <a16:colId xmlns:a16="http://schemas.microsoft.com/office/drawing/2014/main" val="3476453633"/>
                    </a:ext>
                  </a:extLst>
                </a:gridCol>
                <a:gridCol w="1606389">
                  <a:extLst>
                    <a:ext uri="{9D8B030D-6E8A-4147-A177-3AD203B41FA5}">
                      <a16:colId xmlns:a16="http://schemas.microsoft.com/office/drawing/2014/main" val="4261221955"/>
                    </a:ext>
                  </a:extLst>
                </a:gridCol>
                <a:gridCol w="1606389">
                  <a:extLst>
                    <a:ext uri="{9D8B030D-6E8A-4147-A177-3AD203B41FA5}">
                      <a16:colId xmlns:a16="http://schemas.microsoft.com/office/drawing/2014/main" val="2360320373"/>
                    </a:ext>
                  </a:extLst>
                </a:gridCol>
                <a:gridCol w="1606389">
                  <a:extLst>
                    <a:ext uri="{9D8B030D-6E8A-4147-A177-3AD203B41FA5}">
                      <a16:colId xmlns:a16="http://schemas.microsoft.com/office/drawing/2014/main" val="852707567"/>
                    </a:ext>
                  </a:extLst>
                </a:gridCol>
              </a:tblGrid>
              <a:tr h="360947">
                <a:tc>
                  <a:txBody>
                    <a:bodyPr/>
                    <a:lstStyle/>
                    <a:p>
                      <a:endParaRPr lang="en-US"/>
                    </a:p>
                  </a:txBody>
                  <a:tcPr/>
                </a:tc>
                <a:tc>
                  <a:txBody>
                    <a:bodyPr/>
                    <a:lstStyle/>
                    <a:p>
                      <a:r>
                        <a:rPr lang="en-US">
                          <a:solidFill>
                            <a:schemeClr val="tx1"/>
                          </a:solidFill>
                          <a:highlight>
                            <a:srgbClr val="FFFF00"/>
                          </a:highlight>
                        </a:rPr>
                        <a:t>57BLF03</a:t>
                      </a:r>
                    </a:p>
                  </a:txBody>
                  <a:tcPr/>
                </a:tc>
                <a:tc>
                  <a:txBody>
                    <a:bodyPr/>
                    <a:lstStyle/>
                    <a:p>
                      <a:r>
                        <a:rPr lang="en-US">
                          <a:solidFill>
                            <a:schemeClr val="tx1"/>
                          </a:solidFill>
                        </a:rPr>
                        <a:t>ESMO-01F</a:t>
                      </a:r>
                    </a:p>
                  </a:txBody>
                  <a:tcPr/>
                </a:tc>
                <a:tc>
                  <a:txBody>
                    <a:bodyPr/>
                    <a:lstStyle/>
                    <a:p>
                      <a:r>
                        <a:rPr lang="en-US">
                          <a:solidFill>
                            <a:schemeClr val="tx1"/>
                          </a:solidFill>
                        </a:rPr>
                        <a:t>TEC4260</a:t>
                      </a:r>
                    </a:p>
                  </a:txBody>
                  <a:tcPr/>
                </a:tc>
                <a:extLst>
                  <a:ext uri="{0D108BD9-81ED-4DB2-BD59-A6C34878D82A}">
                    <a16:rowId xmlns:a16="http://schemas.microsoft.com/office/drawing/2014/main" val="3735924078"/>
                  </a:ext>
                </a:extLst>
              </a:tr>
              <a:tr h="370840">
                <a:tc>
                  <a:txBody>
                    <a:bodyPr/>
                    <a:lstStyle/>
                    <a:p>
                      <a:r>
                        <a:rPr lang="en-US"/>
                        <a:t>No-Load Speed</a:t>
                      </a:r>
                    </a:p>
                  </a:txBody>
                  <a:tcPr/>
                </a:tc>
                <a:tc>
                  <a:txBody>
                    <a:bodyPr/>
                    <a:lstStyle/>
                    <a:p>
                      <a:r>
                        <a:rPr lang="en-US"/>
                        <a:t>3000 rpm</a:t>
                      </a:r>
                    </a:p>
                  </a:txBody>
                  <a:tcPr/>
                </a:tc>
                <a:tc>
                  <a:txBody>
                    <a:bodyPr/>
                    <a:lstStyle/>
                    <a:p>
                      <a:r>
                        <a:rPr lang="en-US"/>
                        <a:t>8000 rpm</a:t>
                      </a:r>
                    </a:p>
                  </a:txBody>
                  <a:tcPr/>
                </a:tc>
                <a:tc>
                  <a:txBody>
                    <a:bodyPr/>
                    <a:lstStyle/>
                    <a:p>
                      <a:r>
                        <a:rPr lang="en-US"/>
                        <a:t>5000 rpm</a:t>
                      </a:r>
                    </a:p>
                  </a:txBody>
                  <a:tcPr/>
                </a:tc>
                <a:extLst>
                  <a:ext uri="{0D108BD9-81ED-4DB2-BD59-A6C34878D82A}">
                    <a16:rowId xmlns:a16="http://schemas.microsoft.com/office/drawing/2014/main" val="3992606196"/>
                  </a:ext>
                </a:extLst>
              </a:tr>
              <a:tr h="370839">
                <a:tc>
                  <a:txBody>
                    <a:bodyPr/>
                    <a:lstStyle/>
                    <a:p>
                      <a:pPr lvl="0">
                        <a:buNone/>
                      </a:pPr>
                      <a:r>
                        <a:rPr lang="en-US"/>
                        <a:t>Voltage</a:t>
                      </a:r>
                    </a:p>
                  </a:txBody>
                  <a:tcPr/>
                </a:tc>
                <a:tc>
                  <a:txBody>
                    <a:bodyPr/>
                    <a:lstStyle/>
                    <a:p>
                      <a:pPr lvl="0">
                        <a:buNone/>
                      </a:pPr>
                      <a:r>
                        <a:rPr lang="en-US"/>
                        <a:t>24 Volts</a:t>
                      </a:r>
                    </a:p>
                  </a:txBody>
                  <a:tcPr/>
                </a:tc>
                <a:tc>
                  <a:txBody>
                    <a:bodyPr/>
                    <a:lstStyle/>
                    <a:p>
                      <a:pPr lvl="0">
                        <a:buNone/>
                      </a:pPr>
                      <a:r>
                        <a:rPr lang="en-US"/>
                        <a:t>24 Volts</a:t>
                      </a:r>
                    </a:p>
                  </a:txBody>
                  <a:tcPr/>
                </a:tc>
                <a:tc>
                  <a:txBody>
                    <a:bodyPr/>
                    <a:lstStyle/>
                    <a:p>
                      <a:pPr lvl="0">
                        <a:buNone/>
                      </a:pPr>
                      <a:r>
                        <a:rPr lang="en-US"/>
                        <a:t>12-24 Volts</a:t>
                      </a:r>
                    </a:p>
                  </a:txBody>
                  <a:tcPr/>
                </a:tc>
                <a:extLst>
                  <a:ext uri="{0D108BD9-81ED-4DB2-BD59-A6C34878D82A}">
                    <a16:rowId xmlns:a16="http://schemas.microsoft.com/office/drawing/2014/main" val="1091360642"/>
                  </a:ext>
                </a:extLst>
              </a:tr>
              <a:tr h="370839">
                <a:tc>
                  <a:txBody>
                    <a:bodyPr/>
                    <a:lstStyle/>
                    <a:p>
                      <a:pPr lvl="0">
                        <a:buNone/>
                      </a:pPr>
                      <a:r>
                        <a:rPr lang="en-US"/>
                        <a:t>Rated Current</a:t>
                      </a:r>
                    </a:p>
                  </a:txBody>
                  <a:tcPr/>
                </a:tc>
                <a:tc>
                  <a:txBody>
                    <a:bodyPr/>
                    <a:lstStyle/>
                    <a:p>
                      <a:pPr lvl="0">
                        <a:buNone/>
                      </a:pPr>
                      <a:r>
                        <a:rPr lang="en-US"/>
                        <a:t>6.6 amps</a:t>
                      </a:r>
                    </a:p>
                  </a:txBody>
                  <a:tcPr/>
                </a:tc>
                <a:tc>
                  <a:txBody>
                    <a:bodyPr/>
                    <a:lstStyle/>
                    <a:p>
                      <a:pPr lvl="0">
                        <a:buNone/>
                      </a:pPr>
                      <a:r>
                        <a:rPr lang="en-US"/>
                        <a:t>2.5 amps</a:t>
                      </a:r>
                    </a:p>
                  </a:txBody>
                  <a:tcPr/>
                </a:tc>
                <a:tc>
                  <a:txBody>
                    <a:bodyPr/>
                    <a:lstStyle/>
                    <a:p>
                      <a:pPr lvl="0">
                        <a:buNone/>
                      </a:pPr>
                      <a:r>
                        <a:rPr lang="en-US"/>
                        <a:t>2.5 amps</a:t>
                      </a:r>
                    </a:p>
                  </a:txBody>
                  <a:tcPr/>
                </a:tc>
                <a:extLst>
                  <a:ext uri="{0D108BD9-81ED-4DB2-BD59-A6C34878D82A}">
                    <a16:rowId xmlns:a16="http://schemas.microsoft.com/office/drawing/2014/main" val="1760015950"/>
                  </a:ext>
                </a:extLst>
              </a:tr>
              <a:tr h="370838">
                <a:tc>
                  <a:txBody>
                    <a:bodyPr/>
                    <a:lstStyle/>
                    <a:p>
                      <a:pPr lvl="0">
                        <a:buNone/>
                      </a:pPr>
                      <a:r>
                        <a:rPr lang="en-US" b="1"/>
                        <a:t>Torque</a:t>
                      </a:r>
                    </a:p>
                  </a:txBody>
                  <a:tcPr/>
                </a:tc>
                <a:tc>
                  <a:txBody>
                    <a:bodyPr/>
                    <a:lstStyle/>
                    <a:p>
                      <a:pPr lvl="0">
                        <a:buNone/>
                      </a:pPr>
                      <a:r>
                        <a:rPr lang="en-US" b="1"/>
                        <a:t>3365 grams-centimeter</a:t>
                      </a:r>
                    </a:p>
                  </a:txBody>
                  <a:tcPr/>
                </a:tc>
                <a:tc>
                  <a:txBody>
                    <a:bodyPr/>
                    <a:lstStyle/>
                    <a:p>
                      <a:pPr lvl="0">
                        <a:buNone/>
                      </a:pPr>
                      <a:r>
                        <a:rPr lang="en-US" b="1"/>
                        <a:t>700 grams-centimeter</a:t>
                      </a:r>
                    </a:p>
                  </a:txBody>
                  <a:tcPr/>
                </a:tc>
                <a:tc>
                  <a:txBody>
                    <a:bodyPr/>
                    <a:lstStyle/>
                    <a:p>
                      <a:pPr lvl="0">
                        <a:buNone/>
                      </a:pPr>
                      <a:r>
                        <a:rPr lang="en-US" b="1"/>
                        <a:t>500 grams-centimeter</a:t>
                      </a:r>
                    </a:p>
                  </a:txBody>
                  <a:tcPr/>
                </a:tc>
                <a:extLst>
                  <a:ext uri="{0D108BD9-81ED-4DB2-BD59-A6C34878D82A}">
                    <a16:rowId xmlns:a16="http://schemas.microsoft.com/office/drawing/2014/main" val="1325024813"/>
                  </a:ext>
                </a:extLst>
              </a:tr>
              <a:tr h="370840">
                <a:tc>
                  <a:txBody>
                    <a:bodyPr/>
                    <a:lstStyle/>
                    <a:p>
                      <a:r>
                        <a:rPr lang="en-US"/>
                        <a:t>Cost</a:t>
                      </a:r>
                    </a:p>
                  </a:txBody>
                  <a:tcPr/>
                </a:tc>
                <a:tc>
                  <a:txBody>
                    <a:bodyPr/>
                    <a:lstStyle/>
                    <a:p>
                      <a:r>
                        <a:rPr lang="en-US"/>
                        <a:t>$36.00</a:t>
                      </a:r>
                    </a:p>
                  </a:txBody>
                  <a:tcPr/>
                </a:tc>
                <a:tc>
                  <a:txBody>
                    <a:bodyPr/>
                    <a:lstStyle/>
                    <a:p>
                      <a:r>
                        <a:rPr lang="en-US"/>
                        <a:t>$24.85</a:t>
                      </a:r>
                    </a:p>
                  </a:txBody>
                  <a:tcPr/>
                </a:tc>
                <a:tc>
                  <a:txBody>
                    <a:bodyPr/>
                    <a:lstStyle/>
                    <a:p>
                      <a:r>
                        <a:rPr lang="en-US"/>
                        <a:t>$27.99</a:t>
                      </a:r>
                    </a:p>
                  </a:txBody>
                  <a:tcPr/>
                </a:tc>
                <a:extLst>
                  <a:ext uri="{0D108BD9-81ED-4DB2-BD59-A6C34878D82A}">
                    <a16:rowId xmlns:a16="http://schemas.microsoft.com/office/drawing/2014/main" val="1641032934"/>
                  </a:ext>
                </a:extLst>
              </a:tr>
            </a:tbl>
          </a:graphicData>
        </a:graphic>
      </p:graphicFrame>
      <p:pic>
        <p:nvPicPr>
          <p:cNvPr id="5" name="Picture 4" descr="A person with braided hair wearing glasses and a suit&#10;&#10;Description automatically generated">
            <a:extLst>
              <a:ext uri="{FF2B5EF4-FFF2-40B4-BE49-F238E27FC236}">
                <a16:creationId xmlns:a16="http://schemas.microsoft.com/office/drawing/2014/main" id="{1B49C622-8BEE-667F-6D1E-86F32406D975}"/>
              </a:ext>
            </a:extLst>
          </p:cNvPr>
          <p:cNvPicPr>
            <a:picLocks noChangeAspect="1"/>
          </p:cNvPicPr>
          <p:nvPr/>
        </p:nvPicPr>
        <p:blipFill>
          <a:blip r:embed="rId5"/>
          <a:stretch>
            <a:fillRect/>
          </a:stretch>
        </p:blipFill>
        <p:spPr>
          <a:xfrm>
            <a:off x="11145679" y="0"/>
            <a:ext cx="1049289" cy="926124"/>
          </a:xfrm>
          <a:prstGeom prst="rect">
            <a:avLst/>
          </a:prstGeom>
        </p:spPr>
      </p:pic>
      <p:pic>
        <p:nvPicPr>
          <p:cNvPr id="6" name="Picture 5" descr="A water bottle and a machine on a table&#10;&#10;Description automatically generated">
            <a:extLst>
              <a:ext uri="{FF2B5EF4-FFF2-40B4-BE49-F238E27FC236}">
                <a16:creationId xmlns:a16="http://schemas.microsoft.com/office/drawing/2014/main" id="{4017C7FB-3532-B66C-7415-904D8B0A323D}"/>
              </a:ext>
            </a:extLst>
          </p:cNvPr>
          <p:cNvPicPr>
            <a:picLocks noChangeAspect="1"/>
          </p:cNvPicPr>
          <p:nvPr/>
        </p:nvPicPr>
        <p:blipFill>
          <a:blip r:embed="rId6"/>
          <a:stretch>
            <a:fillRect/>
          </a:stretch>
        </p:blipFill>
        <p:spPr>
          <a:xfrm>
            <a:off x="8057274" y="2583872"/>
            <a:ext cx="3085545" cy="2613892"/>
          </a:xfrm>
          <a:prstGeom prst="rect">
            <a:avLst/>
          </a:prstGeom>
        </p:spPr>
      </p:pic>
      <p:pic>
        <p:nvPicPr>
          <p:cNvPr id="7" name="Slide 11">
            <a:hlinkClick r:id="" action="ppaction://media"/>
            <a:extLst>
              <a:ext uri="{FF2B5EF4-FFF2-40B4-BE49-F238E27FC236}">
                <a16:creationId xmlns:a16="http://schemas.microsoft.com/office/drawing/2014/main" id="{361B81C0-9155-1888-B8A7-859BF19469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30" y="4330"/>
            <a:ext cx="730250" cy="730250"/>
          </a:xfrm>
          <a:prstGeom prst="rect">
            <a:avLst/>
          </a:prstGeom>
        </p:spPr>
      </p:pic>
    </p:spTree>
    <p:extLst>
      <p:ext uri="{BB962C8B-B14F-4D97-AF65-F5344CB8AC3E}">
        <p14:creationId xmlns:p14="http://schemas.microsoft.com/office/powerpoint/2010/main" val="135349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5F762-F3ED-9B03-578E-75FCCF5E86C0}"/>
              </a:ext>
            </a:extLst>
          </p:cNvPr>
          <p:cNvSpPr>
            <a:spLocks noGrp="1"/>
          </p:cNvSpPr>
          <p:nvPr>
            <p:ph type="title"/>
          </p:nvPr>
        </p:nvSpPr>
        <p:spPr/>
        <p:txBody>
          <a:bodyPr/>
          <a:lstStyle/>
          <a:p>
            <a:r>
              <a:rPr lang="en-US"/>
              <a:t>Motor Driver</a:t>
            </a:r>
          </a:p>
        </p:txBody>
      </p:sp>
      <p:sp>
        <p:nvSpPr>
          <p:cNvPr id="3" name="Content Placeholder 2">
            <a:extLst>
              <a:ext uri="{FF2B5EF4-FFF2-40B4-BE49-F238E27FC236}">
                <a16:creationId xmlns:a16="http://schemas.microsoft.com/office/drawing/2014/main" id="{672B9BA3-0BB8-1BCB-1CEA-A9E060F21B3B}"/>
              </a:ext>
            </a:extLst>
          </p:cNvPr>
          <p:cNvSpPr>
            <a:spLocks noGrp="1"/>
          </p:cNvSpPr>
          <p:nvPr>
            <p:ph idx="1"/>
          </p:nvPr>
        </p:nvSpPr>
        <p:spPr>
          <a:xfrm>
            <a:off x="1620444" y="2419639"/>
            <a:ext cx="4479593" cy="3141785"/>
          </a:xfrm>
        </p:spPr>
        <p:txBody>
          <a:bodyPr vert="horz" lIns="91440" tIns="45720" rIns="91440" bIns="45720" rtlCol="0" anchor="t">
            <a:normAutofit/>
          </a:bodyPr>
          <a:lstStyle/>
          <a:p>
            <a:pPr marL="0" indent="0">
              <a:buNone/>
            </a:pPr>
            <a:r>
              <a:rPr lang="en-US" sz="2400"/>
              <a:t>The purpose of a motor driver is to provide the necessary power in order to drive a motor. The only choices we have for motor drivers are the ones that are compatible with a brushless DC motor </a:t>
            </a:r>
          </a:p>
        </p:txBody>
      </p:sp>
      <p:pic>
        <p:nvPicPr>
          <p:cNvPr id="5" name="Picture 4" descr="A diagram of a motor driver&#10;&#10;Description automatically generated">
            <a:extLst>
              <a:ext uri="{FF2B5EF4-FFF2-40B4-BE49-F238E27FC236}">
                <a16:creationId xmlns:a16="http://schemas.microsoft.com/office/drawing/2014/main" id="{7D003A83-09EE-FE07-9F5C-717B8E3CC867}"/>
              </a:ext>
            </a:extLst>
          </p:cNvPr>
          <p:cNvPicPr>
            <a:picLocks noChangeAspect="1"/>
          </p:cNvPicPr>
          <p:nvPr/>
        </p:nvPicPr>
        <p:blipFill>
          <a:blip r:embed="rId5"/>
          <a:stretch>
            <a:fillRect/>
          </a:stretch>
        </p:blipFill>
        <p:spPr>
          <a:xfrm>
            <a:off x="6263022" y="2594932"/>
            <a:ext cx="4334877" cy="1662363"/>
          </a:xfrm>
          <a:prstGeom prst="rect">
            <a:avLst/>
          </a:prstGeom>
        </p:spPr>
      </p:pic>
      <p:pic>
        <p:nvPicPr>
          <p:cNvPr id="7" name="Picture 6" descr="A person with braided hair wearing glasses and a suit&#10;&#10;Description automatically generated">
            <a:extLst>
              <a:ext uri="{FF2B5EF4-FFF2-40B4-BE49-F238E27FC236}">
                <a16:creationId xmlns:a16="http://schemas.microsoft.com/office/drawing/2014/main" id="{A9AE74A2-C876-FA4D-4FA9-4E0411B9BF68}"/>
              </a:ext>
            </a:extLst>
          </p:cNvPr>
          <p:cNvPicPr>
            <a:picLocks noChangeAspect="1"/>
          </p:cNvPicPr>
          <p:nvPr/>
        </p:nvPicPr>
        <p:blipFill>
          <a:blip r:embed="rId6"/>
          <a:stretch>
            <a:fillRect/>
          </a:stretch>
        </p:blipFill>
        <p:spPr>
          <a:xfrm>
            <a:off x="11145679" y="0"/>
            <a:ext cx="1049289" cy="926124"/>
          </a:xfrm>
          <a:prstGeom prst="rect">
            <a:avLst/>
          </a:prstGeom>
        </p:spPr>
      </p:pic>
      <p:pic>
        <p:nvPicPr>
          <p:cNvPr id="4" name="Slide 12">
            <a:hlinkClick r:id="" action="ppaction://media"/>
            <a:extLst>
              <a:ext uri="{FF2B5EF4-FFF2-40B4-BE49-F238E27FC236}">
                <a16:creationId xmlns:a16="http://schemas.microsoft.com/office/drawing/2014/main" id="{61CEB4B6-0DB9-DDB2-981C-CD50348E54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91" y="1498"/>
            <a:ext cx="730250" cy="730250"/>
          </a:xfrm>
          <a:prstGeom prst="rect">
            <a:avLst/>
          </a:prstGeom>
        </p:spPr>
      </p:pic>
    </p:spTree>
    <p:extLst>
      <p:ext uri="{BB962C8B-B14F-4D97-AF65-F5344CB8AC3E}">
        <p14:creationId xmlns:p14="http://schemas.microsoft.com/office/powerpoint/2010/main" val="245974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C19E1-5D9F-F12D-1E9F-96CEB7F00C74}"/>
              </a:ext>
            </a:extLst>
          </p:cNvPr>
          <p:cNvSpPr>
            <a:spLocks noGrp="1"/>
          </p:cNvSpPr>
          <p:nvPr>
            <p:ph type="title"/>
          </p:nvPr>
        </p:nvSpPr>
        <p:spPr/>
        <p:txBody>
          <a:bodyPr/>
          <a:lstStyle/>
          <a:p>
            <a:r>
              <a:rPr lang="en-US"/>
              <a:t>Motor Driver Choice</a:t>
            </a:r>
          </a:p>
        </p:txBody>
      </p:sp>
      <p:graphicFrame>
        <p:nvGraphicFramePr>
          <p:cNvPr id="5" name="Content Placeholder 4">
            <a:extLst>
              <a:ext uri="{FF2B5EF4-FFF2-40B4-BE49-F238E27FC236}">
                <a16:creationId xmlns:a16="http://schemas.microsoft.com/office/drawing/2014/main" id="{0C18AE86-C6E7-36D4-A358-B5E116B73F66}"/>
              </a:ext>
            </a:extLst>
          </p:cNvPr>
          <p:cNvGraphicFramePr>
            <a:graphicFrameLocks noGrp="1"/>
          </p:cNvGraphicFramePr>
          <p:nvPr>
            <p:ph idx="1"/>
            <p:extLst>
              <p:ext uri="{D42A27DB-BD31-4B8C-83A1-F6EECF244321}">
                <p14:modId xmlns:p14="http://schemas.microsoft.com/office/powerpoint/2010/main" val="731652868"/>
              </p:ext>
            </p:extLst>
          </p:nvPr>
        </p:nvGraphicFramePr>
        <p:xfrm>
          <a:off x="1620838" y="2419350"/>
          <a:ext cx="5663500" cy="3373117"/>
        </p:xfrm>
        <a:graphic>
          <a:graphicData uri="http://schemas.openxmlformats.org/drawingml/2006/table">
            <a:tbl>
              <a:tblPr firstRow="1" bandRow="1">
                <a:tableStyleId>{5C22544A-7EE6-4342-B048-85BDC9FD1C3A}</a:tableStyleId>
              </a:tblPr>
              <a:tblGrid>
                <a:gridCol w="1415875">
                  <a:extLst>
                    <a:ext uri="{9D8B030D-6E8A-4147-A177-3AD203B41FA5}">
                      <a16:colId xmlns:a16="http://schemas.microsoft.com/office/drawing/2014/main" val="2780826950"/>
                    </a:ext>
                  </a:extLst>
                </a:gridCol>
                <a:gridCol w="1415875">
                  <a:extLst>
                    <a:ext uri="{9D8B030D-6E8A-4147-A177-3AD203B41FA5}">
                      <a16:colId xmlns:a16="http://schemas.microsoft.com/office/drawing/2014/main" val="2088915151"/>
                    </a:ext>
                  </a:extLst>
                </a:gridCol>
                <a:gridCol w="1415875">
                  <a:extLst>
                    <a:ext uri="{9D8B030D-6E8A-4147-A177-3AD203B41FA5}">
                      <a16:colId xmlns:a16="http://schemas.microsoft.com/office/drawing/2014/main" val="3218669623"/>
                    </a:ext>
                  </a:extLst>
                </a:gridCol>
                <a:gridCol w="1415875">
                  <a:extLst>
                    <a:ext uri="{9D8B030D-6E8A-4147-A177-3AD203B41FA5}">
                      <a16:colId xmlns:a16="http://schemas.microsoft.com/office/drawing/2014/main" val="2345804335"/>
                    </a:ext>
                  </a:extLst>
                </a:gridCol>
              </a:tblGrid>
              <a:tr h="370840">
                <a:tc>
                  <a:txBody>
                    <a:bodyPr/>
                    <a:lstStyle/>
                    <a:p>
                      <a:endParaRPr lang="en-US"/>
                    </a:p>
                  </a:txBody>
                  <a:tcPr/>
                </a:tc>
                <a:tc>
                  <a:txBody>
                    <a:bodyPr/>
                    <a:lstStyle/>
                    <a:p>
                      <a:r>
                        <a:rPr lang="en-US">
                          <a:solidFill>
                            <a:schemeClr val="tx1"/>
                          </a:solidFill>
                        </a:rPr>
                        <a:t>L6230Q</a:t>
                      </a:r>
                    </a:p>
                  </a:txBody>
                  <a:tcPr/>
                </a:tc>
                <a:tc>
                  <a:txBody>
                    <a:bodyPr/>
                    <a:lstStyle/>
                    <a:p>
                      <a:r>
                        <a:rPr lang="en-US">
                          <a:solidFill>
                            <a:schemeClr val="tx1"/>
                          </a:solidFill>
                          <a:highlight>
                            <a:srgbClr val="FFFF00"/>
                          </a:highlight>
                        </a:rPr>
                        <a:t>MP641A</a:t>
                      </a:r>
                    </a:p>
                  </a:txBody>
                  <a:tcPr/>
                </a:tc>
                <a:tc>
                  <a:txBody>
                    <a:bodyPr/>
                    <a:lstStyle/>
                    <a:p>
                      <a:r>
                        <a:rPr lang="en-US">
                          <a:solidFill>
                            <a:schemeClr val="tx1"/>
                          </a:solidFill>
                        </a:rPr>
                        <a:t>MCF8315C</a:t>
                      </a:r>
                    </a:p>
                  </a:txBody>
                  <a:tcPr/>
                </a:tc>
                <a:extLst>
                  <a:ext uri="{0D108BD9-81ED-4DB2-BD59-A6C34878D82A}">
                    <a16:rowId xmlns:a16="http://schemas.microsoft.com/office/drawing/2014/main" val="1272467267"/>
                  </a:ext>
                </a:extLst>
              </a:tr>
              <a:tr h="370839">
                <a:tc>
                  <a:txBody>
                    <a:bodyPr/>
                    <a:lstStyle/>
                    <a:p>
                      <a:pPr lvl="0">
                        <a:buNone/>
                      </a:pPr>
                      <a:r>
                        <a:rPr lang="en-US"/>
                        <a:t>Works with </a:t>
                      </a:r>
                      <a:r>
                        <a:rPr lang="en-US" sz="1600"/>
                        <a:t>BLDC Motor?</a:t>
                      </a:r>
                    </a:p>
                  </a:txBody>
                  <a:tcPr/>
                </a:tc>
                <a:tc>
                  <a:txBody>
                    <a:bodyPr/>
                    <a:lstStyle/>
                    <a:p>
                      <a:pPr lvl="0">
                        <a:buNone/>
                      </a:pPr>
                      <a:r>
                        <a:rPr lang="en-US"/>
                        <a:t>Yes</a:t>
                      </a:r>
                    </a:p>
                  </a:txBody>
                  <a:tcPr/>
                </a:tc>
                <a:tc>
                  <a:txBody>
                    <a:bodyPr/>
                    <a:lstStyle/>
                    <a:p>
                      <a:pPr lvl="0">
                        <a:buNone/>
                      </a:pPr>
                      <a:r>
                        <a:rPr lang="en-US"/>
                        <a:t>Yes</a:t>
                      </a:r>
                    </a:p>
                  </a:txBody>
                  <a:tcPr/>
                </a:tc>
                <a:tc>
                  <a:txBody>
                    <a:bodyPr/>
                    <a:lstStyle/>
                    <a:p>
                      <a:pPr lvl="0">
                        <a:buNone/>
                      </a:pPr>
                      <a:r>
                        <a:rPr lang="en-US"/>
                        <a:t>Yes</a:t>
                      </a:r>
                    </a:p>
                  </a:txBody>
                  <a:tcPr/>
                </a:tc>
                <a:extLst>
                  <a:ext uri="{0D108BD9-81ED-4DB2-BD59-A6C34878D82A}">
                    <a16:rowId xmlns:a16="http://schemas.microsoft.com/office/drawing/2014/main" val="2923841195"/>
                  </a:ext>
                </a:extLst>
              </a:tr>
              <a:tr h="370840">
                <a:tc>
                  <a:txBody>
                    <a:bodyPr/>
                    <a:lstStyle/>
                    <a:p>
                      <a:r>
                        <a:rPr lang="en-US"/>
                        <a:t>Pins</a:t>
                      </a:r>
                    </a:p>
                  </a:txBody>
                  <a:tcPr/>
                </a:tc>
                <a:tc>
                  <a:txBody>
                    <a:bodyPr/>
                    <a:lstStyle/>
                    <a:p>
                      <a:r>
                        <a:rPr lang="en-US"/>
                        <a:t>40 Pins</a:t>
                      </a:r>
                    </a:p>
                  </a:txBody>
                  <a:tcPr/>
                </a:tc>
                <a:tc>
                  <a:txBody>
                    <a:bodyPr/>
                    <a:lstStyle/>
                    <a:p>
                      <a:r>
                        <a:rPr lang="en-US"/>
                        <a:t>26 pins</a:t>
                      </a:r>
                    </a:p>
                  </a:txBody>
                  <a:tcPr/>
                </a:tc>
                <a:tc>
                  <a:txBody>
                    <a:bodyPr/>
                    <a:lstStyle/>
                    <a:p>
                      <a:r>
                        <a:rPr lang="en-US"/>
                        <a:t>40 pins</a:t>
                      </a:r>
                    </a:p>
                  </a:txBody>
                  <a:tcPr/>
                </a:tc>
                <a:extLst>
                  <a:ext uri="{0D108BD9-81ED-4DB2-BD59-A6C34878D82A}">
                    <a16:rowId xmlns:a16="http://schemas.microsoft.com/office/drawing/2014/main" val="860239791"/>
                  </a:ext>
                </a:extLst>
              </a:tr>
              <a:tr h="370839">
                <a:tc>
                  <a:txBody>
                    <a:bodyPr/>
                    <a:lstStyle/>
                    <a:p>
                      <a:pPr lvl="0">
                        <a:buNone/>
                      </a:pPr>
                      <a:r>
                        <a:rPr lang="en-US" b="1"/>
                        <a:t>Max Voltage</a:t>
                      </a:r>
                    </a:p>
                  </a:txBody>
                  <a:tcPr/>
                </a:tc>
                <a:tc>
                  <a:txBody>
                    <a:bodyPr/>
                    <a:lstStyle/>
                    <a:p>
                      <a:pPr lvl="0">
                        <a:buNone/>
                      </a:pPr>
                      <a:r>
                        <a:rPr lang="en-US" b="1"/>
                        <a:t>52 Volts</a:t>
                      </a:r>
                    </a:p>
                  </a:txBody>
                  <a:tcPr/>
                </a:tc>
                <a:tc>
                  <a:txBody>
                    <a:bodyPr/>
                    <a:lstStyle/>
                    <a:p>
                      <a:pPr lvl="0">
                        <a:buNone/>
                      </a:pPr>
                      <a:r>
                        <a:rPr lang="en-US" b="1"/>
                        <a:t>45 Volts</a:t>
                      </a:r>
                    </a:p>
                  </a:txBody>
                  <a:tcPr/>
                </a:tc>
                <a:tc>
                  <a:txBody>
                    <a:bodyPr/>
                    <a:lstStyle/>
                    <a:p>
                      <a:pPr lvl="0">
                        <a:buNone/>
                      </a:pPr>
                      <a:r>
                        <a:rPr lang="en-US" b="1"/>
                        <a:t>40 Volts</a:t>
                      </a:r>
                    </a:p>
                  </a:txBody>
                  <a:tcPr/>
                </a:tc>
                <a:extLst>
                  <a:ext uri="{0D108BD9-81ED-4DB2-BD59-A6C34878D82A}">
                    <a16:rowId xmlns:a16="http://schemas.microsoft.com/office/drawing/2014/main" val="885626416"/>
                  </a:ext>
                </a:extLst>
              </a:tr>
              <a:tr h="370838">
                <a:tc>
                  <a:txBody>
                    <a:bodyPr/>
                    <a:lstStyle/>
                    <a:p>
                      <a:pPr lvl="0">
                        <a:buNone/>
                      </a:pPr>
                      <a:r>
                        <a:rPr lang="en-US" b="1"/>
                        <a:t>Peak Current</a:t>
                      </a:r>
                    </a:p>
                  </a:txBody>
                  <a:tcPr/>
                </a:tc>
                <a:tc>
                  <a:txBody>
                    <a:bodyPr/>
                    <a:lstStyle/>
                    <a:p>
                      <a:pPr lvl="0">
                        <a:buNone/>
                      </a:pPr>
                      <a:r>
                        <a:rPr lang="en-US" b="1"/>
                        <a:t>2.8 Amps</a:t>
                      </a:r>
                    </a:p>
                  </a:txBody>
                  <a:tcPr/>
                </a:tc>
                <a:tc>
                  <a:txBody>
                    <a:bodyPr/>
                    <a:lstStyle/>
                    <a:p>
                      <a:pPr lvl="0">
                        <a:buNone/>
                      </a:pPr>
                      <a:r>
                        <a:rPr lang="en-US" b="1"/>
                        <a:t>8 Amps</a:t>
                      </a:r>
                    </a:p>
                  </a:txBody>
                  <a:tcPr/>
                </a:tc>
                <a:tc>
                  <a:txBody>
                    <a:bodyPr/>
                    <a:lstStyle/>
                    <a:p>
                      <a:pPr lvl="0">
                        <a:buNone/>
                      </a:pPr>
                      <a:r>
                        <a:rPr lang="en-US" b="1"/>
                        <a:t>4 Amps</a:t>
                      </a:r>
                    </a:p>
                  </a:txBody>
                  <a:tcPr/>
                </a:tc>
                <a:extLst>
                  <a:ext uri="{0D108BD9-81ED-4DB2-BD59-A6C34878D82A}">
                    <a16:rowId xmlns:a16="http://schemas.microsoft.com/office/drawing/2014/main" val="3297925067"/>
                  </a:ext>
                </a:extLst>
              </a:tr>
              <a:tr h="370838">
                <a:tc>
                  <a:txBody>
                    <a:bodyPr/>
                    <a:lstStyle/>
                    <a:p>
                      <a:pPr lvl="0">
                        <a:buNone/>
                      </a:pPr>
                      <a:r>
                        <a:rPr lang="en-US"/>
                        <a:t>Size</a:t>
                      </a:r>
                    </a:p>
                  </a:txBody>
                  <a:tcPr/>
                </a:tc>
                <a:tc>
                  <a:txBody>
                    <a:bodyPr/>
                    <a:lstStyle/>
                    <a:p>
                      <a:pPr lvl="0">
                        <a:buNone/>
                      </a:pPr>
                      <a:r>
                        <a:rPr lang="en-US"/>
                        <a:t>5 mm x 5 mm </a:t>
                      </a:r>
                    </a:p>
                  </a:txBody>
                  <a:tcPr/>
                </a:tc>
                <a:tc>
                  <a:txBody>
                    <a:bodyPr/>
                    <a:lstStyle/>
                    <a:p>
                      <a:pPr lvl="0">
                        <a:buNone/>
                      </a:pPr>
                      <a:r>
                        <a:rPr lang="en-US"/>
                        <a:t>6 mm x 6 mm</a:t>
                      </a:r>
                    </a:p>
                  </a:txBody>
                  <a:tcPr/>
                </a:tc>
                <a:tc>
                  <a:txBody>
                    <a:bodyPr/>
                    <a:lstStyle/>
                    <a:p>
                      <a:pPr lvl="0">
                        <a:buNone/>
                      </a:pPr>
                      <a:r>
                        <a:rPr lang="en-US"/>
                        <a:t>7 mm x 5mm</a:t>
                      </a:r>
                    </a:p>
                  </a:txBody>
                  <a:tcPr/>
                </a:tc>
                <a:extLst>
                  <a:ext uri="{0D108BD9-81ED-4DB2-BD59-A6C34878D82A}">
                    <a16:rowId xmlns:a16="http://schemas.microsoft.com/office/drawing/2014/main" val="1614878250"/>
                  </a:ext>
                </a:extLst>
              </a:tr>
              <a:tr h="370838">
                <a:tc>
                  <a:txBody>
                    <a:bodyPr/>
                    <a:lstStyle/>
                    <a:p>
                      <a:pPr lvl="0">
                        <a:buNone/>
                      </a:pPr>
                      <a:r>
                        <a:rPr lang="en-US"/>
                        <a:t>Cost</a:t>
                      </a:r>
                    </a:p>
                  </a:txBody>
                  <a:tcPr/>
                </a:tc>
                <a:tc>
                  <a:txBody>
                    <a:bodyPr/>
                    <a:lstStyle/>
                    <a:p>
                      <a:pPr lvl="0">
                        <a:buNone/>
                      </a:pPr>
                      <a:r>
                        <a:rPr lang="en-US"/>
                        <a:t>$2.88</a:t>
                      </a:r>
                    </a:p>
                  </a:txBody>
                  <a:tcPr/>
                </a:tc>
                <a:tc>
                  <a:txBody>
                    <a:bodyPr/>
                    <a:lstStyle/>
                    <a:p>
                      <a:pPr lvl="0">
                        <a:buNone/>
                      </a:pPr>
                      <a:r>
                        <a:rPr lang="en-US"/>
                        <a:t>$8.77</a:t>
                      </a:r>
                    </a:p>
                  </a:txBody>
                  <a:tcPr/>
                </a:tc>
                <a:tc>
                  <a:txBody>
                    <a:bodyPr/>
                    <a:lstStyle/>
                    <a:p>
                      <a:pPr lvl="0">
                        <a:buNone/>
                      </a:pPr>
                      <a:r>
                        <a:rPr lang="en-US"/>
                        <a:t>$1.44</a:t>
                      </a:r>
                    </a:p>
                  </a:txBody>
                  <a:tcPr/>
                </a:tc>
                <a:extLst>
                  <a:ext uri="{0D108BD9-81ED-4DB2-BD59-A6C34878D82A}">
                    <a16:rowId xmlns:a16="http://schemas.microsoft.com/office/drawing/2014/main" val="4286859419"/>
                  </a:ext>
                </a:extLst>
              </a:tr>
            </a:tbl>
          </a:graphicData>
        </a:graphic>
      </p:graphicFrame>
      <p:pic>
        <p:nvPicPr>
          <p:cNvPr id="4" name="Picture 3" descr="A person with braided hair wearing glasses and a suit&#10;&#10;Description automatically generated">
            <a:extLst>
              <a:ext uri="{FF2B5EF4-FFF2-40B4-BE49-F238E27FC236}">
                <a16:creationId xmlns:a16="http://schemas.microsoft.com/office/drawing/2014/main" id="{DDFD7946-BBDE-5814-AC27-3617B00D37AA}"/>
              </a:ext>
            </a:extLst>
          </p:cNvPr>
          <p:cNvPicPr>
            <a:picLocks noChangeAspect="1"/>
          </p:cNvPicPr>
          <p:nvPr/>
        </p:nvPicPr>
        <p:blipFill>
          <a:blip r:embed="rId5"/>
          <a:stretch>
            <a:fillRect/>
          </a:stretch>
        </p:blipFill>
        <p:spPr>
          <a:xfrm>
            <a:off x="11145679" y="0"/>
            <a:ext cx="1049289" cy="926124"/>
          </a:xfrm>
          <a:prstGeom prst="rect">
            <a:avLst/>
          </a:prstGeom>
        </p:spPr>
      </p:pic>
      <p:pic>
        <p:nvPicPr>
          <p:cNvPr id="6" name="Picture 5">
            <a:extLst>
              <a:ext uri="{FF2B5EF4-FFF2-40B4-BE49-F238E27FC236}">
                <a16:creationId xmlns:a16="http://schemas.microsoft.com/office/drawing/2014/main" id="{277A40BC-A7E5-A239-96F8-54C2081BEED1}"/>
              </a:ext>
            </a:extLst>
          </p:cNvPr>
          <p:cNvPicPr>
            <a:picLocks noChangeAspect="1"/>
          </p:cNvPicPr>
          <p:nvPr/>
        </p:nvPicPr>
        <p:blipFill>
          <a:blip r:embed="rId6"/>
          <a:stretch>
            <a:fillRect/>
          </a:stretch>
        </p:blipFill>
        <p:spPr>
          <a:xfrm>
            <a:off x="7623464" y="2733675"/>
            <a:ext cx="2971800" cy="2152650"/>
          </a:xfrm>
          <a:prstGeom prst="rect">
            <a:avLst/>
          </a:prstGeom>
        </p:spPr>
      </p:pic>
      <p:pic>
        <p:nvPicPr>
          <p:cNvPr id="3" name="Slide 13">
            <a:hlinkClick r:id="" action="ppaction://media"/>
            <a:extLst>
              <a:ext uri="{FF2B5EF4-FFF2-40B4-BE49-F238E27FC236}">
                <a16:creationId xmlns:a16="http://schemas.microsoft.com/office/drawing/2014/main" id="{0EE14A49-CA6B-D0AC-DC4E-66539489D6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9" y="4330"/>
            <a:ext cx="730250" cy="730250"/>
          </a:xfrm>
          <a:prstGeom prst="rect">
            <a:avLst/>
          </a:prstGeom>
        </p:spPr>
      </p:pic>
    </p:spTree>
    <p:extLst>
      <p:ext uri="{BB962C8B-B14F-4D97-AF65-F5344CB8AC3E}">
        <p14:creationId xmlns:p14="http://schemas.microsoft.com/office/powerpoint/2010/main" val="124993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5889E-2644-CA56-B33E-10D494917985}"/>
              </a:ext>
            </a:extLst>
          </p:cNvPr>
          <p:cNvSpPr>
            <a:spLocks noGrp="1"/>
          </p:cNvSpPr>
          <p:nvPr>
            <p:ph type="title"/>
          </p:nvPr>
        </p:nvSpPr>
        <p:spPr/>
        <p:txBody>
          <a:bodyPr/>
          <a:lstStyle/>
          <a:p>
            <a:r>
              <a:rPr lang="en-US"/>
              <a:t>Types of Sensors</a:t>
            </a:r>
          </a:p>
        </p:txBody>
      </p:sp>
      <p:graphicFrame>
        <p:nvGraphicFramePr>
          <p:cNvPr id="5" name="Content Placeholder 4">
            <a:extLst>
              <a:ext uri="{FF2B5EF4-FFF2-40B4-BE49-F238E27FC236}">
                <a16:creationId xmlns:a16="http://schemas.microsoft.com/office/drawing/2014/main" id="{27A005D8-62C4-14FD-1E4F-17BD497E059B}"/>
              </a:ext>
            </a:extLst>
          </p:cNvPr>
          <p:cNvGraphicFramePr>
            <a:graphicFrameLocks noGrp="1"/>
          </p:cNvGraphicFramePr>
          <p:nvPr>
            <p:ph idx="1"/>
            <p:extLst>
              <p:ext uri="{D42A27DB-BD31-4B8C-83A1-F6EECF244321}">
                <p14:modId xmlns:p14="http://schemas.microsoft.com/office/powerpoint/2010/main" val="3710878346"/>
              </p:ext>
            </p:extLst>
          </p:nvPr>
        </p:nvGraphicFramePr>
        <p:xfrm>
          <a:off x="1620838" y="2419350"/>
          <a:ext cx="8977312" cy="3032759"/>
        </p:xfrm>
        <a:graphic>
          <a:graphicData uri="http://schemas.openxmlformats.org/drawingml/2006/table">
            <a:tbl>
              <a:tblPr firstRow="1" bandRow="1">
                <a:tableStyleId>{5C22544A-7EE6-4342-B048-85BDC9FD1C3A}</a:tableStyleId>
              </a:tblPr>
              <a:tblGrid>
                <a:gridCol w="2244328">
                  <a:extLst>
                    <a:ext uri="{9D8B030D-6E8A-4147-A177-3AD203B41FA5}">
                      <a16:colId xmlns:a16="http://schemas.microsoft.com/office/drawing/2014/main" val="2664395199"/>
                    </a:ext>
                  </a:extLst>
                </a:gridCol>
                <a:gridCol w="2244328">
                  <a:extLst>
                    <a:ext uri="{9D8B030D-6E8A-4147-A177-3AD203B41FA5}">
                      <a16:colId xmlns:a16="http://schemas.microsoft.com/office/drawing/2014/main" val="3551436759"/>
                    </a:ext>
                  </a:extLst>
                </a:gridCol>
                <a:gridCol w="2244328">
                  <a:extLst>
                    <a:ext uri="{9D8B030D-6E8A-4147-A177-3AD203B41FA5}">
                      <a16:colId xmlns:a16="http://schemas.microsoft.com/office/drawing/2014/main" val="1471115604"/>
                    </a:ext>
                  </a:extLst>
                </a:gridCol>
                <a:gridCol w="2244328">
                  <a:extLst>
                    <a:ext uri="{9D8B030D-6E8A-4147-A177-3AD203B41FA5}">
                      <a16:colId xmlns:a16="http://schemas.microsoft.com/office/drawing/2014/main" val="3900698117"/>
                    </a:ext>
                  </a:extLst>
                </a:gridCol>
              </a:tblGrid>
              <a:tr h="370840">
                <a:tc>
                  <a:txBody>
                    <a:bodyPr/>
                    <a:lstStyle/>
                    <a:p>
                      <a:endParaRPr lang="en-US">
                        <a:solidFill>
                          <a:schemeClr val="tx1"/>
                        </a:solidFill>
                      </a:endParaRPr>
                    </a:p>
                  </a:txBody>
                  <a:tcPr/>
                </a:tc>
                <a:tc>
                  <a:txBody>
                    <a:bodyPr/>
                    <a:lstStyle/>
                    <a:p>
                      <a:r>
                        <a:rPr lang="en-US">
                          <a:solidFill>
                            <a:schemeClr val="tx1"/>
                          </a:solidFill>
                          <a:highlight>
                            <a:srgbClr val="FFFF00"/>
                          </a:highlight>
                        </a:rPr>
                        <a:t>Ultrasonic</a:t>
                      </a:r>
                    </a:p>
                  </a:txBody>
                  <a:tcPr/>
                </a:tc>
                <a:tc>
                  <a:txBody>
                    <a:bodyPr/>
                    <a:lstStyle/>
                    <a:p>
                      <a:r>
                        <a:rPr lang="en-US">
                          <a:solidFill>
                            <a:schemeClr val="tx1"/>
                          </a:solidFill>
                        </a:rPr>
                        <a:t>Active Infrared</a:t>
                      </a:r>
                    </a:p>
                  </a:txBody>
                  <a:tcPr/>
                </a:tc>
                <a:tc>
                  <a:txBody>
                    <a:bodyPr/>
                    <a:lstStyle/>
                    <a:p>
                      <a:r>
                        <a:rPr lang="en-US">
                          <a:solidFill>
                            <a:schemeClr val="tx1"/>
                          </a:solidFill>
                        </a:rPr>
                        <a:t>Passive Infrared</a:t>
                      </a:r>
                    </a:p>
                  </a:txBody>
                  <a:tcPr/>
                </a:tc>
                <a:extLst>
                  <a:ext uri="{0D108BD9-81ED-4DB2-BD59-A6C34878D82A}">
                    <a16:rowId xmlns:a16="http://schemas.microsoft.com/office/drawing/2014/main" val="2647256522"/>
                  </a:ext>
                </a:extLst>
              </a:tr>
              <a:tr h="370840">
                <a:tc>
                  <a:txBody>
                    <a:bodyPr/>
                    <a:lstStyle/>
                    <a:p>
                      <a:r>
                        <a:rPr lang="en-US"/>
                        <a:t>Wave Direction</a:t>
                      </a:r>
                    </a:p>
                  </a:txBody>
                  <a:tcPr/>
                </a:tc>
                <a:tc>
                  <a:txBody>
                    <a:bodyPr/>
                    <a:lstStyle/>
                    <a:p>
                      <a:r>
                        <a:rPr lang="en-US"/>
                        <a:t>Travels to and from sensor</a:t>
                      </a:r>
                    </a:p>
                  </a:txBody>
                  <a:tcPr/>
                </a:tc>
                <a:tc>
                  <a:txBody>
                    <a:bodyPr/>
                    <a:lstStyle/>
                    <a:p>
                      <a:r>
                        <a:rPr lang="en-US"/>
                        <a:t>Travels to and from sensor</a:t>
                      </a:r>
                    </a:p>
                  </a:txBody>
                  <a:tcPr/>
                </a:tc>
                <a:tc>
                  <a:txBody>
                    <a:bodyPr/>
                    <a:lstStyle/>
                    <a:p>
                      <a:r>
                        <a:rPr lang="en-US"/>
                        <a:t>Only travels from sensor</a:t>
                      </a:r>
                    </a:p>
                  </a:txBody>
                  <a:tcPr/>
                </a:tc>
                <a:extLst>
                  <a:ext uri="{0D108BD9-81ED-4DB2-BD59-A6C34878D82A}">
                    <a16:rowId xmlns:a16="http://schemas.microsoft.com/office/drawing/2014/main" val="3885931974"/>
                  </a:ext>
                </a:extLst>
              </a:tr>
              <a:tr h="370840">
                <a:tc>
                  <a:txBody>
                    <a:bodyPr/>
                    <a:lstStyle/>
                    <a:p>
                      <a:r>
                        <a:rPr lang="en-US" b="1"/>
                        <a:t>Able to determine Distance</a:t>
                      </a:r>
                    </a:p>
                  </a:txBody>
                  <a:tcPr/>
                </a:tc>
                <a:tc>
                  <a:txBody>
                    <a:bodyPr/>
                    <a:lstStyle/>
                    <a:p>
                      <a:r>
                        <a:rPr lang="en-US" b="1"/>
                        <a:t>Yes</a:t>
                      </a:r>
                    </a:p>
                  </a:txBody>
                  <a:tcPr/>
                </a:tc>
                <a:tc>
                  <a:txBody>
                    <a:bodyPr/>
                    <a:lstStyle/>
                    <a:p>
                      <a:r>
                        <a:rPr lang="en-US" b="1"/>
                        <a:t>Yes</a:t>
                      </a:r>
                    </a:p>
                  </a:txBody>
                  <a:tcPr/>
                </a:tc>
                <a:tc>
                  <a:txBody>
                    <a:bodyPr/>
                    <a:lstStyle/>
                    <a:p>
                      <a:r>
                        <a:rPr lang="en-US" b="1"/>
                        <a:t>No</a:t>
                      </a:r>
                    </a:p>
                  </a:txBody>
                  <a:tcPr/>
                </a:tc>
                <a:extLst>
                  <a:ext uri="{0D108BD9-81ED-4DB2-BD59-A6C34878D82A}">
                    <a16:rowId xmlns:a16="http://schemas.microsoft.com/office/drawing/2014/main" val="3109842851"/>
                  </a:ext>
                </a:extLst>
              </a:tr>
              <a:tr h="370839">
                <a:tc>
                  <a:txBody>
                    <a:bodyPr/>
                    <a:lstStyle/>
                    <a:p>
                      <a:pPr lvl="0">
                        <a:buNone/>
                      </a:pPr>
                      <a:r>
                        <a:rPr lang="en-US" b="1"/>
                        <a:t>Minimum Detection Range</a:t>
                      </a:r>
                    </a:p>
                  </a:txBody>
                  <a:tcPr/>
                </a:tc>
                <a:tc>
                  <a:txBody>
                    <a:bodyPr/>
                    <a:lstStyle/>
                    <a:p>
                      <a:pPr lvl="0">
                        <a:buNone/>
                      </a:pPr>
                      <a:r>
                        <a:rPr lang="en-US" b="1"/>
                        <a:t>Around 2 cm</a:t>
                      </a:r>
                    </a:p>
                  </a:txBody>
                  <a:tcPr/>
                </a:tc>
                <a:tc>
                  <a:txBody>
                    <a:bodyPr/>
                    <a:lstStyle/>
                    <a:p>
                      <a:pPr lvl="0">
                        <a:buNone/>
                      </a:pPr>
                      <a:r>
                        <a:rPr lang="en-US" b="1"/>
                        <a:t>Around 20 cm</a:t>
                      </a:r>
                    </a:p>
                  </a:txBody>
                  <a:tcPr/>
                </a:tc>
                <a:tc>
                  <a:txBody>
                    <a:bodyPr/>
                    <a:lstStyle/>
                    <a:p>
                      <a:pPr lvl="0">
                        <a:buNone/>
                      </a:pPr>
                      <a:r>
                        <a:rPr lang="en-US" b="1"/>
                        <a:t>Around 3 cm</a:t>
                      </a:r>
                    </a:p>
                  </a:txBody>
                  <a:tcPr/>
                </a:tc>
                <a:extLst>
                  <a:ext uri="{0D108BD9-81ED-4DB2-BD59-A6C34878D82A}">
                    <a16:rowId xmlns:a16="http://schemas.microsoft.com/office/drawing/2014/main" val="1304578045"/>
                  </a:ext>
                </a:extLst>
              </a:tr>
              <a:tr h="370840">
                <a:tc>
                  <a:txBody>
                    <a:bodyPr/>
                    <a:lstStyle/>
                    <a:p>
                      <a:r>
                        <a:rPr lang="en-US"/>
                        <a:t>Power</a:t>
                      </a:r>
                    </a:p>
                  </a:txBody>
                  <a:tcPr/>
                </a:tc>
                <a:tc>
                  <a:txBody>
                    <a:bodyPr/>
                    <a:lstStyle/>
                    <a:p>
                      <a:r>
                        <a:rPr lang="en-US"/>
                        <a:t>3.3 - 5 Volts</a:t>
                      </a:r>
                    </a:p>
                  </a:txBody>
                  <a:tcPr/>
                </a:tc>
                <a:tc>
                  <a:txBody>
                    <a:bodyPr/>
                    <a:lstStyle/>
                    <a:p>
                      <a:r>
                        <a:rPr lang="en-US"/>
                        <a:t>3 – 5.3 Volts</a:t>
                      </a:r>
                    </a:p>
                  </a:txBody>
                  <a:tcPr/>
                </a:tc>
                <a:tc>
                  <a:txBody>
                    <a:bodyPr/>
                    <a:lstStyle/>
                    <a:p>
                      <a:r>
                        <a:rPr lang="en-US"/>
                        <a:t>3.3 - 5 Volts</a:t>
                      </a:r>
                    </a:p>
                  </a:txBody>
                  <a:tcPr/>
                </a:tc>
                <a:extLst>
                  <a:ext uri="{0D108BD9-81ED-4DB2-BD59-A6C34878D82A}">
                    <a16:rowId xmlns:a16="http://schemas.microsoft.com/office/drawing/2014/main" val="3168891350"/>
                  </a:ext>
                </a:extLst>
              </a:tr>
              <a:tr h="370839">
                <a:tc>
                  <a:txBody>
                    <a:bodyPr/>
                    <a:lstStyle/>
                    <a:p>
                      <a:pPr lvl="0">
                        <a:buNone/>
                      </a:pPr>
                      <a:r>
                        <a:rPr lang="en-US"/>
                        <a:t>Price</a:t>
                      </a:r>
                    </a:p>
                  </a:txBody>
                  <a:tcPr/>
                </a:tc>
                <a:tc>
                  <a:txBody>
                    <a:bodyPr/>
                    <a:lstStyle/>
                    <a:p>
                      <a:pPr lvl="0">
                        <a:buNone/>
                      </a:pPr>
                      <a:r>
                        <a:rPr lang="en-US"/>
                        <a:t>Low</a:t>
                      </a:r>
                    </a:p>
                  </a:txBody>
                  <a:tcPr/>
                </a:tc>
                <a:tc>
                  <a:txBody>
                    <a:bodyPr/>
                    <a:lstStyle/>
                    <a:p>
                      <a:pPr lvl="0">
                        <a:buNone/>
                      </a:pPr>
                      <a:r>
                        <a:rPr lang="en-US"/>
                        <a:t>Low</a:t>
                      </a:r>
                    </a:p>
                  </a:txBody>
                  <a:tcPr/>
                </a:tc>
                <a:tc>
                  <a:txBody>
                    <a:bodyPr/>
                    <a:lstStyle/>
                    <a:p>
                      <a:pPr lvl="0">
                        <a:buNone/>
                      </a:pPr>
                      <a:r>
                        <a:rPr lang="en-US"/>
                        <a:t>Very Low</a:t>
                      </a:r>
                    </a:p>
                  </a:txBody>
                  <a:tcPr/>
                </a:tc>
                <a:extLst>
                  <a:ext uri="{0D108BD9-81ED-4DB2-BD59-A6C34878D82A}">
                    <a16:rowId xmlns:a16="http://schemas.microsoft.com/office/drawing/2014/main" val="1827136437"/>
                  </a:ext>
                </a:extLst>
              </a:tr>
            </a:tbl>
          </a:graphicData>
        </a:graphic>
      </p:graphicFrame>
      <p:pic>
        <p:nvPicPr>
          <p:cNvPr id="4" name="Picture 3" descr="A person with braided hair wearing glasses and a suit&#10;&#10;Description automatically generated">
            <a:extLst>
              <a:ext uri="{FF2B5EF4-FFF2-40B4-BE49-F238E27FC236}">
                <a16:creationId xmlns:a16="http://schemas.microsoft.com/office/drawing/2014/main" id="{F63D8253-EDC6-3E3D-1127-B9617334BD66}"/>
              </a:ext>
            </a:extLst>
          </p:cNvPr>
          <p:cNvPicPr>
            <a:picLocks noChangeAspect="1"/>
          </p:cNvPicPr>
          <p:nvPr/>
        </p:nvPicPr>
        <p:blipFill>
          <a:blip r:embed="rId5"/>
          <a:stretch>
            <a:fillRect/>
          </a:stretch>
        </p:blipFill>
        <p:spPr>
          <a:xfrm>
            <a:off x="11145679" y="0"/>
            <a:ext cx="1049289" cy="926124"/>
          </a:xfrm>
          <a:prstGeom prst="rect">
            <a:avLst/>
          </a:prstGeom>
        </p:spPr>
      </p:pic>
      <p:pic>
        <p:nvPicPr>
          <p:cNvPr id="3" name="Slide 14">
            <a:hlinkClick r:id="" action="ppaction://media"/>
            <a:extLst>
              <a:ext uri="{FF2B5EF4-FFF2-40B4-BE49-F238E27FC236}">
                <a16:creationId xmlns:a16="http://schemas.microsoft.com/office/drawing/2014/main" id="{14137B25-6C70-FF4D-A473-443A5A52FE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30" y="4330"/>
            <a:ext cx="730250" cy="730250"/>
          </a:xfrm>
          <a:prstGeom prst="rect">
            <a:avLst/>
          </a:prstGeom>
        </p:spPr>
      </p:pic>
    </p:spTree>
    <p:extLst>
      <p:ext uri="{BB962C8B-B14F-4D97-AF65-F5344CB8AC3E}">
        <p14:creationId xmlns:p14="http://schemas.microsoft.com/office/powerpoint/2010/main" val="300943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5889E-2644-CA56-B33E-10D494917985}"/>
              </a:ext>
            </a:extLst>
          </p:cNvPr>
          <p:cNvSpPr>
            <a:spLocks noGrp="1"/>
          </p:cNvSpPr>
          <p:nvPr>
            <p:ph type="title"/>
          </p:nvPr>
        </p:nvSpPr>
        <p:spPr/>
        <p:txBody>
          <a:bodyPr/>
          <a:lstStyle/>
          <a:p>
            <a:r>
              <a:rPr lang="en-US"/>
              <a:t>Ultrasonic Sensors</a:t>
            </a:r>
          </a:p>
        </p:txBody>
      </p:sp>
      <p:graphicFrame>
        <p:nvGraphicFramePr>
          <p:cNvPr id="5" name="Content Placeholder 4">
            <a:extLst>
              <a:ext uri="{FF2B5EF4-FFF2-40B4-BE49-F238E27FC236}">
                <a16:creationId xmlns:a16="http://schemas.microsoft.com/office/drawing/2014/main" id="{27A005D8-62C4-14FD-1E4F-17BD497E059B}"/>
              </a:ext>
            </a:extLst>
          </p:cNvPr>
          <p:cNvGraphicFramePr>
            <a:graphicFrameLocks noGrp="1"/>
          </p:cNvGraphicFramePr>
          <p:nvPr>
            <p:ph idx="1"/>
            <p:extLst>
              <p:ext uri="{D42A27DB-BD31-4B8C-83A1-F6EECF244321}">
                <p14:modId xmlns:p14="http://schemas.microsoft.com/office/powerpoint/2010/main" val="3342538930"/>
              </p:ext>
            </p:extLst>
          </p:nvPr>
        </p:nvGraphicFramePr>
        <p:xfrm>
          <a:off x="1620838" y="2419350"/>
          <a:ext cx="5549396" cy="3383280"/>
        </p:xfrm>
        <a:graphic>
          <a:graphicData uri="http://schemas.openxmlformats.org/drawingml/2006/table">
            <a:tbl>
              <a:tblPr firstRow="1" bandRow="1">
                <a:tableStyleId>{5C22544A-7EE6-4342-B048-85BDC9FD1C3A}</a:tableStyleId>
              </a:tblPr>
              <a:tblGrid>
                <a:gridCol w="1387349">
                  <a:extLst>
                    <a:ext uri="{9D8B030D-6E8A-4147-A177-3AD203B41FA5}">
                      <a16:colId xmlns:a16="http://schemas.microsoft.com/office/drawing/2014/main" val="2664395199"/>
                    </a:ext>
                  </a:extLst>
                </a:gridCol>
                <a:gridCol w="1387349">
                  <a:extLst>
                    <a:ext uri="{9D8B030D-6E8A-4147-A177-3AD203B41FA5}">
                      <a16:colId xmlns:a16="http://schemas.microsoft.com/office/drawing/2014/main" val="3551436759"/>
                    </a:ext>
                  </a:extLst>
                </a:gridCol>
                <a:gridCol w="1387349">
                  <a:extLst>
                    <a:ext uri="{9D8B030D-6E8A-4147-A177-3AD203B41FA5}">
                      <a16:colId xmlns:a16="http://schemas.microsoft.com/office/drawing/2014/main" val="1471115604"/>
                    </a:ext>
                  </a:extLst>
                </a:gridCol>
                <a:gridCol w="1387349">
                  <a:extLst>
                    <a:ext uri="{9D8B030D-6E8A-4147-A177-3AD203B41FA5}">
                      <a16:colId xmlns:a16="http://schemas.microsoft.com/office/drawing/2014/main" val="3900698117"/>
                    </a:ext>
                  </a:extLst>
                </a:gridCol>
              </a:tblGrid>
              <a:tr h="548640">
                <a:tc>
                  <a:txBody>
                    <a:bodyPr/>
                    <a:lstStyle/>
                    <a:p>
                      <a:pPr lvl="0">
                        <a:buNone/>
                      </a:pPr>
                      <a:endParaRPr lang="en-US"/>
                    </a:p>
                  </a:txBody>
                  <a:tcPr/>
                </a:tc>
                <a:tc>
                  <a:txBody>
                    <a:bodyPr/>
                    <a:lstStyle/>
                    <a:p>
                      <a:r>
                        <a:rPr lang="en-US">
                          <a:solidFill>
                            <a:schemeClr val="tx1"/>
                          </a:solidFill>
                          <a:highlight>
                            <a:srgbClr val="FFFF00"/>
                          </a:highlight>
                        </a:rPr>
                        <a:t>HC-SR04 Sensor</a:t>
                      </a:r>
                    </a:p>
                  </a:txBody>
                  <a:tcPr/>
                </a:tc>
                <a:tc>
                  <a:txBody>
                    <a:bodyPr/>
                    <a:lstStyle/>
                    <a:p>
                      <a:pPr lvl="0">
                        <a:buNone/>
                      </a:pPr>
                      <a:r>
                        <a:rPr lang="en-US">
                          <a:solidFill>
                            <a:schemeClr val="tx1"/>
                          </a:solidFill>
                        </a:rPr>
                        <a:t>MB1232 I2CXL Sensor</a:t>
                      </a:r>
                    </a:p>
                  </a:txBody>
                  <a:tcPr/>
                </a:tc>
                <a:tc>
                  <a:txBody>
                    <a:bodyPr/>
                    <a:lstStyle/>
                    <a:p>
                      <a:pPr lvl="0">
                        <a:buNone/>
                      </a:pPr>
                      <a:r>
                        <a:rPr lang="en-US">
                          <a:solidFill>
                            <a:schemeClr val="tx1"/>
                          </a:solidFill>
                        </a:rPr>
                        <a:t>MA40S4S Sensor</a:t>
                      </a:r>
                    </a:p>
                  </a:txBody>
                  <a:tcPr/>
                </a:tc>
                <a:extLst>
                  <a:ext uri="{0D108BD9-81ED-4DB2-BD59-A6C34878D82A}">
                    <a16:rowId xmlns:a16="http://schemas.microsoft.com/office/drawing/2014/main" val="2647256522"/>
                  </a:ext>
                </a:extLst>
              </a:tr>
              <a:tr h="548640">
                <a:tc>
                  <a:txBody>
                    <a:bodyPr/>
                    <a:lstStyle/>
                    <a:p>
                      <a:r>
                        <a:rPr lang="en-US" b="1"/>
                        <a:t>Detection Range</a:t>
                      </a:r>
                    </a:p>
                  </a:txBody>
                  <a:tcPr/>
                </a:tc>
                <a:tc>
                  <a:txBody>
                    <a:bodyPr/>
                    <a:lstStyle/>
                    <a:p>
                      <a:r>
                        <a:rPr lang="en-US" b="1"/>
                        <a:t>2 – 400 cm</a:t>
                      </a:r>
                    </a:p>
                  </a:txBody>
                  <a:tcPr/>
                </a:tc>
                <a:tc>
                  <a:txBody>
                    <a:bodyPr/>
                    <a:lstStyle/>
                    <a:p>
                      <a:r>
                        <a:rPr lang="en-US" b="1"/>
                        <a:t>20 – 765 cm</a:t>
                      </a:r>
                    </a:p>
                  </a:txBody>
                  <a:tcPr/>
                </a:tc>
                <a:tc>
                  <a:txBody>
                    <a:bodyPr/>
                    <a:lstStyle/>
                    <a:p>
                      <a:r>
                        <a:rPr lang="en-US" b="1"/>
                        <a:t>30 –250 cm</a:t>
                      </a:r>
                    </a:p>
                  </a:txBody>
                  <a:tcPr/>
                </a:tc>
                <a:extLst>
                  <a:ext uri="{0D108BD9-81ED-4DB2-BD59-A6C34878D82A}">
                    <a16:rowId xmlns:a16="http://schemas.microsoft.com/office/drawing/2014/main" val="3885931974"/>
                  </a:ext>
                </a:extLst>
              </a:tr>
              <a:tr h="548640">
                <a:tc>
                  <a:txBody>
                    <a:bodyPr/>
                    <a:lstStyle/>
                    <a:p>
                      <a:r>
                        <a:rPr lang="en-US"/>
                        <a:t>Voltage</a:t>
                      </a:r>
                    </a:p>
                  </a:txBody>
                  <a:tcPr/>
                </a:tc>
                <a:tc>
                  <a:txBody>
                    <a:bodyPr/>
                    <a:lstStyle/>
                    <a:p>
                      <a:r>
                        <a:rPr lang="en-US"/>
                        <a:t>5 Volts</a:t>
                      </a:r>
                    </a:p>
                  </a:txBody>
                  <a:tcPr/>
                </a:tc>
                <a:tc>
                  <a:txBody>
                    <a:bodyPr/>
                    <a:lstStyle/>
                    <a:p>
                      <a:r>
                        <a:rPr lang="en-US"/>
                        <a:t>3 – 5.5 Volts</a:t>
                      </a:r>
                    </a:p>
                  </a:txBody>
                  <a:tcPr/>
                </a:tc>
                <a:tc>
                  <a:txBody>
                    <a:bodyPr/>
                    <a:lstStyle/>
                    <a:p>
                      <a:r>
                        <a:rPr lang="en-US"/>
                        <a:t>1.7- 3.6 Volts</a:t>
                      </a:r>
                    </a:p>
                  </a:txBody>
                  <a:tcPr/>
                </a:tc>
                <a:extLst>
                  <a:ext uri="{0D108BD9-81ED-4DB2-BD59-A6C34878D82A}">
                    <a16:rowId xmlns:a16="http://schemas.microsoft.com/office/drawing/2014/main" val="3109842851"/>
                  </a:ext>
                </a:extLst>
              </a:tr>
              <a:tr h="548640">
                <a:tc>
                  <a:txBody>
                    <a:bodyPr/>
                    <a:lstStyle/>
                    <a:p>
                      <a:pPr lvl="0">
                        <a:buNone/>
                      </a:pPr>
                      <a:r>
                        <a:rPr lang="en-US"/>
                        <a:t>Measure Angle</a:t>
                      </a:r>
                    </a:p>
                  </a:txBody>
                  <a:tcPr/>
                </a:tc>
                <a:tc>
                  <a:txBody>
                    <a:bodyPr/>
                    <a:lstStyle/>
                    <a:p>
                      <a:pPr lvl="0">
                        <a:buNone/>
                      </a:pPr>
                      <a:r>
                        <a:rPr lang="en-US"/>
                        <a:t>30°</a:t>
                      </a:r>
                    </a:p>
                  </a:txBody>
                  <a:tcPr/>
                </a:tc>
                <a:tc>
                  <a:txBody>
                    <a:bodyPr/>
                    <a:lstStyle/>
                    <a:p>
                      <a:pPr lvl="0">
                        <a:buNone/>
                      </a:pPr>
                      <a:r>
                        <a:rPr lang="en-US"/>
                        <a:t>Not listed</a:t>
                      </a:r>
                    </a:p>
                  </a:txBody>
                  <a:tcPr/>
                </a:tc>
                <a:tc>
                  <a:txBody>
                    <a:bodyPr/>
                    <a:lstStyle/>
                    <a:p>
                      <a:pPr lvl="0">
                        <a:buNone/>
                      </a:pPr>
                      <a:r>
                        <a:rPr lang="en-US"/>
                        <a:t>80°</a:t>
                      </a:r>
                    </a:p>
                  </a:txBody>
                  <a:tcPr/>
                </a:tc>
                <a:extLst>
                  <a:ext uri="{0D108BD9-81ED-4DB2-BD59-A6C34878D82A}">
                    <a16:rowId xmlns:a16="http://schemas.microsoft.com/office/drawing/2014/main" val="1458123988"/>
                  </a:ext>
                </a:extLst>
              </a:tr>
              <a:tr h="548640">
                <a:tc>
                  <a:txBody>
                    <a:bodyPr/>
                    <a:lstStyle/>
                    <a:p>
                      <a:pPr lvl="0">
                        <a:buNone/>
                      </a:pPr>
                      <a:r>
                        <a:rPr lang="en-US"/>
                        <a:t>Price</a:t>
                      </a:r>
                    </a:p>
                  </a:txBody>
                  <a:tcPr/>
                </a:tc>
                <a:tc>
                  <a:txBody>
                    <a:bodyPr/>
                    <a:lstStyle/>
                    <a:p>
                      <a:pPr lvl="0">
                        <a:buNone/>
                      </a:pPr>
                      <a:r>
                        <a:rPr lang="en-US"/>
                        <a:t>$4.50</a:t>
                      </a:r>
                    </a:p>
                  </a:txBody>
                  <a:tcPr/>
                </a:tc>
                <a:tc>
                  <a:txBody>
                    <a:bodyPr/>
                    <a:lstStyle/>
                    <a:p>
                      <a:pPr lvl="0">
                        <a:buNone/>
                      </a:pPr>
                      <a:r>
                        <a:rPr lang="en-US"/>
                        <a:t>$39.95</a:t>
                      </a:r>
                    </a:p>
                  </a:txBody>
                  <a:tcPr/>
                </a:tc>
                <a:tc>
                  <a:txBody>
                    <a:bodyPr/>
                    <a:lstStyle/>
                    <a:p>
                      <a:pPr lvl="0">
                        <a:buNone/>
                      </a:pPr>
                      <a:r>
                        <a:rPr lang="en-US"/>
                        <a:t>$5.44</a:t>
                      </a:r>
                    </a:p>
                  </a:txBody>
                  <a:tcPr/>
                </a:tc>
                <a:extLst>
                  <a:ext uri="{0D108BD9-81ED-4DB2-BD59-A6C34878D82A}">
                    <a16:rowId xmlns:a16="http://schemas.microsoft.com/office/drawing/2014/main" val="1827136437"/>
                  </a:ext>
                </a:extLst>
              </a:tr>
            </a:tbl>
          </a:graphicData>
        </a:graphic>
      </p:graphicFrame>
      <p:pic>
        <p:nvPicPr>
          <p:cNvPr id="4" name="Picture 3" descr="A person with braided hair wearing glasses and a suit&#10;&#10;Description automatically generated">
            <a:extLst>
              <a:ext uri="{FF2B5EF4-FFF2-40B4-BE49-F238E27FC236}">
                <a16:creationId xmlns:a16="http://schemas.microsoft.com/office/drawing/2014/main" id="{4ABE7BBD-1449-59C5-5A14-E4C1B6B51080}"/>
              </a:ext>
            </a:extLst>
          </p:cNvPr>
          <p:cNvPicPr>
            <a:picLocks noChangeAspect="1"/>
          </p:cNvPicPr>
          <p:nvPr/>
        </p:nvPicPr>
        <p:blipFill>
          <a:blip r:embed="rId5"/>
          <a:stretch>
            <a:fillRect/>
          </a:stretch>
        </p:blipFill>
        <p:spPr>
          <a:xfrm>
            <a:off x="11145679" y="0"/>
            <a:ext cx="1049289" cy="926124"/>
          </a:xfrm>
          <a:prstGeom prst="rect">
            <a:avLst/>
          </a:prstGeom>
        </p:spPr>
      </p:pic>
      <p:pic>
        <p:nvPicPr>
          <p:cNvPr id="3" name="Picture 2" descr="A coin with a small blue device on top of it&#10;&#10;Description automatically generated">
            <a:extLst>
              <a:ext uri="{FF2B5EF4-FFF2-40B4-BE49-F238E27FC236}">
                <a16:creationId xmlns:a16="http://schemas.microsoft.com/office/drawing/2014/main" id="{4C617EDC-9D34-A655-C9EC-1496398C6D64}"/>
              </a:ext>
            </a:extLst>
          </p:cNvPr>
          <p:cNvPicPr>
            <a:picLocks noChangeAspect="1"/>
          </p:cNvPicPr>
          <p:nvPr/>
        </p:nvPicPr>
        <p:blipFill>
          <a:blip r:embed="rId6"/>
          <a:stretch>
            <a:fillRect/>
          </a:stretch>
        </p:blipFill>
        <p:spPr>
          <a:xfrm>
            <a:off x="7911933" y="2422237"/>
            <a:ext cx="2683496" cy="2406073"/>
          </a:xfrm>
          <a:prstGeom prst="rect">
            <a:avLst/>
          </a:prstGeom>
        </p:spPr>
      </p:pic>
      <p:pic>
        <p:nvPicPr>
          <p:cNvPr id="6" name="Slide 15">
            <a:hlinkClick r:id="" action="ppaction://media"/>
            <a:extLst>
              <a:ext uri="{FF2B5EF4-FFF2-40B4-BE49-F238E27FC236}">
                <a16:creationId xmlns:a16="http://schemas.microsoft.com/office/drawing/2014/main" id="{9A253B3C-139B-52E4-5818-314E2E3963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30" y="4330"/>
            <a:ext cx="730250" cy="730250"/>
          </a:xfrm>
          <a:prstGeom prst="rect">
            <a:avLst/>
          </a:prstGeom>
        </p:spPr>
      </p:pic>
    </p:spTree>
    <p:extLst>
      <p:ext uri="{BB962C8B-B14F-4D97-AF65-F5344CB8AC3E}">
        <p14:creationId xmlns:p14="http://schemas.microsoft.com/office/powerpoint/2010/main" val="118346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BE2A49E-0BD9-321C-F602-AFA2FCF9B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198" y="931857"/>
            <a:ext cx="10326946" cy="499630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A7E26772-EAFC-10BB-4659-99BF2A8A15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4AEFA6A-E623-CF1A-3DDF-C38D3A7E2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798" y="940158"/>
            <a:ext cx="10327017" cy="4984124"/>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E67733-CF15-E116-08AB-9DC5EC8C5A13}"/>
              </a:ext>
            </a:extLst>
          </p:cNvPr>
          <p:cNvSpPr>
            <a:spLocks noGrp="1"/>
          </p:cNvSpPr>
          <p:nvPr>
            <p:ph type="title"/>
          </p:nvPr>
        </p:nvSpPr>
        <p:spPr>
          <a:xfrm>
            <a:off x="1665104" y="1064869"/>
            <a:ext cx="4144714" cy="1831775"/>
          </a:xfrm>
        </p:spPr>
        <p:txBody>
          <a:bodyPr vert="horz" lIns="91440" tIns="45720" rIns="91440" bIns="45720" rtlCol="0" anchor="ctr">
            <a:normAutofit/>
          </a:bodyPr>
          <a:lstStyle/>
          <a:p>
            <a:r>
              <a:rPr lang="en-US" sz="3200" spc="530"/>
              <a:t>PCB</a:t>
            </a:r>
          </a:p>
        </p:txBody>
      </p:sp>
      <p:sp>
        <p:nvSpPr>
          <p:cNvPr id="14" name="Content Placeholder 2">
            <a:extLst>
              <a:ext uri="{FF2B5EF4-FFF2-40B4-BE49-F238E27FC236}">
                <a16:creationId xmlns:a16="http://schemas.microsoft.com/office/drawing/2014/main" id="{147DDA3D-F83E-9D21-D03F-6CDB7A7EBA04}"/>
              </a:ext>
            </a:extLst>
          </p:cNvPr>
          <p:cNvSpPr txBox="1">
            <a:spLocks/>
          </p:cNvSpPr>
          <p:nvPr/>
        </p:nvSpPr>
        <p:spPr>
          <a:xfrm>
            <a:off x="1359487" y="2368963"/>
            <a:ext cx="4227462" cy="263386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The PCB will house the microcontrollers, external connection ports, and the power supply. </a:t>
            </a:r>
          </a:p>
          <a:p>
            <a:r>
              <a:rPr lang="en-US"/>
              <a:t>The power supply will consist of the battery, voltage regulators, and the power distribution board</a:t>
            </a:r>
          </a:p>
        </p:txBody>
      </p:sp>
      <p:pic>
        <p:nvPicPr>
          <p:cNvPr id="18" name="Content Placeholder 5" descr="A diagram of a machine&#10;&#10;Description automatically generated">
            <a:extLst>
              <a:ext uri="{FF2B5EF4-FFF2-40B4-BE49-F238E27FC236}">
                <a16:creationId xmlns:a16="http://schemas.microsoft.com/office/drawing/2014/main" id="{10D26B0B-5447-5FDE-2D0A-5025F70E92C3}"/>
              </a:ext>
            </a:extLst>
          </p:cNvPr>
          <p:cNvPicPr>
            <a:picLocks noChangeAspect="1"/>
          </p:cNvPicPr>
          <p:nvPr/>
        </p:nvPicPr>
        <p:blipFill>
          <a:blip r:embed="rId5"/>
          <a:srcRect l="18594" t="32264" r="26753" b="8184"/>
          <a:stretch/>
        </p:blipFill>
        <p:spPr>
          <a:xfrm>
            <a:off x="6556499" y="1610471"/>
            <a:ext cx="3739896" cy="3637057"/>
          </a:xfrm>
          <a:prstGeom prst="rect">
            <a:avLst/>
          </a:prstGeom>
        </p:spPr>
      </p:pic>
      <p:pic>
        <p:nvPicPr>
          <p:cNvPr id="5" name="Picture 4" descr="A person taking a selfie&#10;&#10;Description automatically generated">
            <a:extLst>
              <a:ext uri="{FF2B5EF4-FFF2-40B4-BE49-F238E27FC236}">
                <a16:creationId xmlns:a16="http://schemas.microsoft.com/office/drawing/2014/main" id="{5F68D3B4-369C-06B9-5AA8-C8006F337958}"/>
              </a:ext>
            </a:extLst>
          </p:cNvPr>
          <p:cNvPicPr>
            <a:picLocks noChangeAspect="1"/>
          </p:cNvPicPr>
          <p:nvPr/>
        </p:nvPicPr>
        <p:blipFill>
          <a:blip r:embed="rId6"/>
          <a:srcRect l="12500" t="22015" r="16146" b="19875"/>
          <a:stretch/>
        </p:blipFill>
        <p:spPr>
          <a:xfrm>
            <a:off x="10939749" y="2753"/>
            <a:ext cx="1256454" cy="1431887"/>
          </a:xfrm>
          <a:prstGeom prst="rect">
            <a:avLst/>
          </a:prstGeom>
        </p:spPr>
      </p:pic>
      <p:pic>
        <p:nvPicPr>
          <p:cNvPr id="6" name="Recorded Sound">
            <a:hlinkClick r:id="" action="ppaction://media"/>
            <a:extLst>
              <a:ext uri="{FF2B5EF4-FFF2-40B4-BE49-F238E27FC236}">
                <a16:creationId xmlns:a16="http://schemas.microsoft.com/office/drawing/2014/main" id="{542A2FDE-FE76-E95D-5EC0-12EBA0FC01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68614" y="1190958"/>
            <a:ext cx="487363" cy="487363"/>
          </a:xfrm>
          <a:prstGeom prst="rect">
            <a:avLst/>
          </a:prstGeom>
        </p:spPr>
      </p:pic>
    </p:spTree>
    <p:extLst>
      <p:ext uri="{BB962C8B-B14F-4D97-AF65-F5344CB8AC3E}">
        <p14:creationId xmlns:p14="http://schemas.microsoft.com/office/powerpoint/2010/main" val="217560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AFDCCA3-5CE7-058C-1962-A071B764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BF24CF1-EE7F-86B3-94A8-3CD26A1AD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936887"/>
            <a:ext cx="5160067" cy="4968614"/>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CEF2C5-F1E7-6BB0-C9CE-E886E96F3B41}"/>
              </a:ext>
            </a:extLst>
          </p:cNvPr>
          <p:cNvSpPr>
            <a:spLocks noGrp="1"/>
          </p:cNvSpPr>
          <p:nvPr>
            <p:ph type="title"/>
          </p:nvPr>
        </p:nvSpPr>
        <p:spPr>
          <a:xfrm>
            <a:off x="908915" y="862728"/>
            <a:ext cx="3476578" cy="595412"/>
          </a:xfrm>
          <a:noFill/>
        </p:spPr>
        <p:txBody>
          <a:bodyPr>
            <a:normAutofit/>
          </a:bodyPr>
          <a:lstStyle/>
          <a:p>
            <a:r>
              <a:rPr lang="en-US" sz="2200"/>
              <a:t>Microcontrollers</a:t>
            </a:r>
          </a:p>
        </p:txBody>
      </p:sp>
      <p:sp>
        <p:nvSpPr>
          <p:cNvPr id="3" name="Content Placeholder 2">
            <a:extLst>
              <a:ext uri="{FF2B5EF4-FFF2-40B4-BE49-F238E27FC236}">
                <a16:creationId xmlns:a16="http://schemas.microsoft.com/office/drawing/2014/main" id="{426EA700-F5F6-60BA-92E6-AB6825C89844}"/>
              </a:ext>
            </a:extLst>
          </p:cNvPr>
          <p:cNvSpPr>
            <a:spLocks noGrp="1"/>
          </p:cNvSpPr>
          <p:nvPr>
            <p:ph idx="1"/>
          </p:nvPr>
        </p:nvSpPr>
        <p:spPr>
          <a:xfrm>
            <a:off x="908918" y="1460075"/>
            <a:ext cx="4534606" cy="3052719"/>
          </a:xfrm>
        </p:spPr>
        <p:txBody>
          <a:bodyPr vert="horz" lIns="91440" tIns="45720" rIns="91440" bIns="45720" rtlCol="0">
            <a:normAutofit/>
          </a:bodyPr>
          <a:lstStyle/>
          <a:p>
            <a:r>
              <a:rPr lang="en-US"/>
              <a:t>ESP32 WROOM</a:t>
            </a:r>
          </a:p>
          <a:p>
            <a:pPr lvl="1">
              <a:buFont typeface="Courier New" panose="020B0604020202020204" pitchFamily="34" charset="0"/>
              <a:buChar char="o"/>
            </a:pPr>
            <a:r>
              <a:rPr lang="en-US"/>
              <a:t>Purpose: ESP will instruct the motors to start/stop</a:t>
            </a:r>
          </a:p>
          <a:p>
            <a:pPr lvl="1">
              <a:buFont typeface="Courier New" panose="020B0604020202020204" pitchFamily="34" charset="0"/>
              <a:buChar char="o"/>
            </a:pPr>
            <a:r>
              <a:rPr lang="en-US"/>
              <a:t>Uses less voltage than most MCUs and is power efficient. </a:t>
            </a:r>
          </a:p>
          <a:p>
            <a:pPr lvl="1">
              <a:buFont typeface="Courier New" panose="020B0604020202020204" pitchFamily="34" charset="0"/>
              <a:buChar char="o"/>
            </a:pPr>
            <a:r>
              <a:rPr lang="en-US"/>
              <a:t>Multiple connection peripherals and GPIO pins </a:t>
            </a:r>
          </a:p>
        </p:txBody>
      </p:sp>
      <p:pic>
        <p:nvPicPr>
          <p:cNvPr id="8" name="Picture 7" descr="ESP32 Wroom-32U - parts help - fritzing forum">
            <a:extLst>
              <a:ext uri="{FF2B5EF4-FFF2-40B4-BE49-F238E27FC236}">
                <a16:creationId xmlns:a16="http://schemas.microsoft.com/office/drawing/2014/main" id="{C74B8A91-0173-5374-2F4E-003AEF8D5739}"/>
              </a:ext>
            </a:extLst>
          </p:cNvPr>
          <p:cNvPicPr>
            <a:picLocks noChangeAspect="1"/>
          </p:cNvPicPr>
          <p:nvPr/>
        </p:nvPicPr>
        <p:blipFill>
          <a:blip r:embed="rId5"/>
          <a:stretch>
            <a:fillRect/>
          </a:stretch>
        </p:blipFill>
        <p:spPr>
          <a:xfrm>
            <a:off x="6105358" y="1617401"/>
            <a:ext cx="5148518" cy="3609348"/>
          </a:xfrm>
          <a:prstGeom prst="rect">
            <a:avLst/>
          </a:prstGeom>
        </p:spPr>
      </p:pic>
      <p:graphicFrame>
        <p:nvGraphicFramePr>
          <p:cNvPr id="12" name="Table 11">
            <a:extLst>
              <a:ext uri="{FF2B5EF4-FFF2-40B4-BE49-F238E27FC236}">
                <a16:creationId xmlns:a16="http://schemas.microsoft.com/office/drawing/2014/main" id="{B8D52B4C-8FF0-6BFE-7AB1-4A6145E068F9}"/>
              </a:ext>
            </a:extLst>
          </p:cNvPr>
          <p:cNvGraphicFramePr>
            <a:graphicFrameLocks noGrp="1"/>
          </p:cNvGraphicFramePr>
          <p:nvPr>
            <p:extLst>
              <p:ext uri="{D42A27DB-BD31-4B8C-83A1-F6EECF244321}">
                <p14:modId xmlns:p14="http://schemas.microsoft.com/office/powerpoint/2010/main" val="1677728022"/>
              </p:ext>
            </p:extLst>
          </p:nvPr>
        </p:nvGraphicFramePr>
        <p:xfrm>
          <a:off x="811338" y="3968978"/>
          <a:ext cx="4726116" cy="2651760"/>
        </p:xfrm>
        <a:graphic>
          <a:graphicData uri="http://schemas.openxmlformats.org/drawingml/2006/table">
            <a:tbl>
              <a:tblPr firstRow="1" bandRow="1">
                <a:tableStyleId>{5C22544A-7EE6-4342-B048-85BDC9FD1C3A}</a:tableStyleId>
              </a:tblPr>
              <a:tblGrid>
                <a:gridCol w="2363058">
                  <a:extLst>
                    <a:ext uri="{9D8B030D-6E8A-4147-A177-3AD203B41FA5}">
                      <a16:colId xmlns:a16="http://schemas.microsoft.com/office/drawing/2014/main" val="3563131409"/>
                    </a:ext>
                  </a:extLst>
                </a:gridCol>
                <a:gridCol w="2363058">
                  <a:extLst>
                    <a:ext uri="{9D8B030D-6E8A-4147-A177-3AD203B41FA5}">
                      <a16:colId xmlns:a16="http://schemas.microsoft.com/office/drawing/2014/main" val="1429101469"/>
                    </a:ext>
                  </a:extLst>
                </a:gridCol>
              </a:tblGrid>
              <a:tr h="376768">
                <a:tc>
                  <a:txBody>
                    <a:bodyPr/>
                    <a:lstStyle/>
                    <a:p>
                      <a:r>
                        <a:rPr lang="en-US" sz="1400"/>
                        <a:t>Processor</a:t>
                      </a:r>
                    </a:p>
                  </a:txBody>
                  <a:tcPr/>
                </a:tc>
                <a:tc>
                  <a:txBody>
                    <a:bodyPr/>
                    <a:lstStyle/>
                    <a:p>
                      <a:r>
                        <a:rPr lang="en-US" sz="1400"/>
                        <a:t>Two low-power </a:t>
                      </a:r>
                      <a:r>
                        <a:rPr lang="en-US" sz="1400" err="1"/>
                        <a:t>Xtrensa</a:t>
                      </a:r>
                      <a:r>
                        <a:rPr lang="en-US" sz="1400"/>
                        <a:t> 32-bit LX6 microprocessor</a:t>
                      </a:r>
                    </a:p>
                  </a:txBody>
                  <a:tcPr/>
                </a:tc>
                <a:extLst>
                  <a:ext uri="{0D108BD9-81ED-4DB2-BD59-A6C34878D82A}">
                    <a16:rowId xmlns:a16="http://schemas.microsoft.com/office/drawing/2014/main" val="561304481"/>
                  </a:ext>
                </a:extLst>
              </a:tr>
              <a:tr h="262596">
                <a:tc>
                  <a:txBody>
                    <a:bodyPr/>
                    <a:lstStyle/>
                    <a:p>
                      <a:r>
                        <a:rPr lang="en-US" sz="1400"/>
                        <a:t>Clock Speed</a:t>
                      </a:r>
                    </a:p>
                  </a:txBody>
                  <a:tcPr/>
                </a:tc>
                <a:tc>
                  <a:txBody>
                    <a:bodyPr/>
                    <a:lstStyle/>
                    <a:p>
                      <a:r>
                        <a:rPr lang="en-US" sz="1400"/>
                        <a:t>80 MHz to 240 MHz</a:t>
                      </a:r>
                    </a:p>
                  </a:txBody>
                  <a:tcPr/>
                </a:tc>
                <a:extLst>
                  <a:ext uri="{0D108BD9-81ED-4DB2-BD59-A6C34878D82A}">
                    <a16:rowId xmlns:a16="http://schemas.microsoft.com/office/drawing/2014/main" val="4152336078"/>
                  </a:ext>
                </a:extLst>
              </a:tr>
              <a:tr h="159841">
                <a:tc>
                  <a:txBody>
                    <a:bodyPr/>
                    <a:lstStyle/>
                    <a:p>
                      <a:r>
                        <a:rPr lang="en-US" sz="1400"/>
                        <a:t>Voltage</a:t>
                      </a:r>
                    </a:p>
                  </a:txBody>
                  <a:tcPr/>
                </a:tc>
                <a:tc>
                  <a:txBody>
                    <a:bodyPr/>
                    <a:lstStyle/>
                    <a:p>
                      <a:r>
                        <a:rPr lang="en-US" sz="1400"/>
                        <a:t>3.6V</a:t>
                      </a:r>
                    </a:p>
                  </a:txBody>
                  <a:tcPr/>
                </a:tc>
                <a:extLst>
                  <a:ext uri="{0D108BD9-81ED-4DB2-BD59-A6C34878D82A}">
                    <a16:rowId xmlns:a16="http://schemas.microsoft.com/office/drawing/2014/main" val="3651186099"/>
                  </a:ext>
                </a:extLst>
              </a:tr>
              <a:tr h="159841">
                <a:tc>
                  <a:txBody>
                    <a:bodyPr/>
                    <a:lstStyle/>
                    <a:p>
                      <a:r>
                        <a:rPr lang="en-US" sz="1400"/>
                        <a:t>Current Draw</a:t>
                      </a:r>
                    </a:p>
                  </a:txBody>
                  <a:tcPr/>
                </a:tc>
                <a:tc>
                  <a:txBody>
                    <a:bodyPr/>
                    <a:lstStyle/>
                    <a:p>
                      <a:r>
                        <a:rPr lang="en-US" sz="1400"/>
                        <a:t>0.379A</a:t>
                      </a:r>
                    </a:p>
                  </a:txBody>
                  <a:tcPr/>
                </a:tc>
                <a:extLst>
                  <a:ext uri="{0D108BD9-81ED-4DB2-BD59-A6C34878D82A}">
                    <a16:rowId xmlns:a16="http://schemas.microsoft.com/office/drawing/2014/main" val="1113771899"/>
                  </a:ext>
                </a:extLst>
              </a:tr>
              <a:tr h="159841">
                <a:tc>
                  <a:txBody>
                    <a:bodyPr/>
                    <a:lstStyle/>
                    <a:p>
                      <a:pPr lvl="0">
                        <a:buNone/>
                      </a:pPr>
                      <a:r>
                        <a:rPr lang="en-US" sz="1400"/>
                        <a:t>Power Consumption</a:t>
                      </a:r>
                    </a:p>
                  </a:txBody>
                  <a:tcPr/>
                </a:tc>
                <a:tc>
                  <a:txBody>
                    <a:bodyPr/>
                    <a:lstStyle/>
                    <a:p>
                      <a:pPr lvl="0">
                        <a:buNone/>
                      </a:pPr>
                      <a:r>
                        <a:rPr lang="en-US" sz="1400"/>
                        <a:t>1.3644W</a:t>
                      </a:r>
                    </a:p>
                  </a:txBody>
                  <a:tcPr/>
                </a:tc>
                <a:extLst>
                  <a:ext uri="{0D108BD9-81ED-4DB2-BD59-A6C34878D82A}">
                    <a16:rowId xmlns:a16="http://schemas.microsoft.com/office/drawing/2014/main" val="1722642336"/>
                  </a:ext>
                </a:extLst>
              </a:tr>
              <a:tr h="159841">
                <a:tc>
                  <a:txBody>
                    <a:bodyPr/>
                    <a:lstStyle/>
                    <a:p>
                      <a:pPr lvl="0">
                        <a:buNone/>
                      </a:pPr>
                      <a:r>
                        <a:rPr lang="en-US" sz="1400"/>
                        <a:t>Memory</a:t>
                      </a:r>
                    </a:p>
                  </a:txBody>
                  <a:tcPr/>
                </a:tc>
                <a:tc>
                  <a:txBody>
                    <a:bodyPr/>
                    <a:lstStyle/>
                    <a:p>
                      <a:pPr lvl="0">
                        <a:buNone/>
                      </a:pPr>
                      <a:r>
                        <a:rPr lang="en-US" sz="1400"/>
                        <a:t>4MB</a:t>
                      </a:r>
                    </a:p>
                  </a:txBody>
                  <a:tcPr/>
                </a:tc>
                <a:extLst>
                  <a:ext uri="{0D108BD9-81ED-4DB2-BD59-A6C34878D82A}">
                    <a16:rowId xmlns:a16="http://schemas.microsoft.com/office/drawing/2014/main" val="404772711"/>
                  </a:ext>
                </a:extLst>
              </a:tr>
              <a:tr h="159841">
                <a:tc>
                  <a:txBody>
                    <a:bodyPr/>
                    <a:lstStyle/>
                    <a:p>
                      <a:pPr lvl="0">
                        <a:buNone/>
                      </a:pPr>
                      <a:r>
                        <a:rPr lang="en-US" sz="1400"/>
                        <a:t>RAM </a:t>
                      </a:r>
                    </a:p>
                  </a:txBody>
                  <a:tcPr/>
                </a:tc>
                <a:tc>
                  <a:txBody>
                    <a:bodyPr/>
                    <a:lstStyle/>
                    <a:p>
                      <a:pPr lvl="0">
                        <a:buNone/>
                      </a:pPr>
                      <a:r>
                        <a:rPr lang="en-US" sz="1400"/>
                        <a:t>520KB</a:t>
                      </a:r>
                    </a:p>
                  </a:txBody>
                  <a:tcPr/>
                </a:tc>
                <a:extLst>
                  <a:ext uri="{0D108BD9-81ED-4DB2-BD59-A6C34878D82A}">
                    <a16:rowId xmlns:a16="http://schemas.microsoft.com/office/drawing/2014/main" val="3189771352"/>
                  </a:ext>
                </a:extLst>
              </a:tr>
              <a:tr h="159841">
                <a:tc>
                  <a:txBody>
                    <a:bodyPr/>
                    <a:lstStyle/>
                    <a:p>
                      <a:pPr lvl="0">
                        <a:buNone/>
                      </a:pPr>
                      <a:r>
                        <a:rPr lang="en-US" sz="1400"/>
                        <a:t>Cost</a:t>
                      </a:r>
                    </a:p>
                  </a:txBody>
                  <a:tcPr/>
                </a:tc>
                <a:tc>
                  <a:txBody>
                    <a:bodyPr/>
                    <a:lstStyle/>
                    <a:p>
                      <a:pPr lvl="0">
                        <a:buNone/>
                      </a:pPr>
                      <a:r>
                        <a:rPr lang="en-US" sz="1400"/>
                        <a:t>$9</a:t>
                      </a:r>
                    </a:p>
                  </a:txBody>
                  <a:tcPr/>
                </a:tc>
                <a:extLst>
                  <a:ext uri="{0D108BD9-81ED-4DB2-BD59-A6C34878D82A}">
                    <a16:rowId xmlns:a16="http://schemas.microsoft.com/office/drawing/2014/main" val="2590289379"/>
                  </a:ext>
                </a:extLst>
              </a:tr>
            </a:tbl>
          </a:graphicData>
        </a:graphic>
      </p:graphicFrame>
      <p:pic>
        <p:nvPicPr>
          <p:cNvPr id="5" name="Picture 4" descr="A person taking a selfie&#10;&#10;Description automatically generated">
            <a:extLst>
              <a:ext uri="{FF2B5EF4-FFF2-40B4-BE49-F238E27FC236}">
                <a16:creationId xmlns:a16="http://schemas.microsoft.com/office/drawing/2014/main" id="{E87A713A-EDBE-B3A4-835D-003623233DE2}"/>
              </a:ext>
            </a:extLst>
          </p:cNvPr>
          <p:cNvPicPr>
            <a:picLocks noChangeAspect="1"/>
          </p:cNvPicPr>
          <p:nvPr/>
        </p:nvPicPr>
        <p:blipFill>
          <a:blip r:embed="rId6"/>
          <a:srcRect l="12500" t="22015" r="16146" b="19875"/>
          <a:stretch/>
        </p:blipFill>
        <p:spPr>
          <a:xfrm>
            <a:off x="10939749" y="2753"/>
            <a:ext cx="1256454" cy="1431887"/>
          </a:xfrm>
          <a:prstGeom prst="rect">
            <a:avLst/>
          </a:prstGeom>
        </p:spPr>
      </p:pic>
      <p:pic>
        <p:nvPicPr>
          <p:cNvPr id="4" name="Recorded Sound">
            <a:hlinkClick r:id="" action="ppaction://media"/>
            <a:extLst>
              <a:ext uri="{FF2B5EF4-FFF2-40B4-BE49-F238E27FC236}">
                <a16:creationId xmlns:a16="http://schemas.microsoft.com/office/drawing/2014/main" id="{4B79880B-2682-149B-BBFF-DF7766BE4B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3865" y="486356"/>
            <a:ext cx="487363" cy="487363"/>
          </a:xfrm>
          <a:prstGeom prst="rect">
            <a:avLst/>
          </a:prstGeom>
        </p:spPr>
      </p:pic>
    </p:spTree>
    <p:extLst>
      <p:ext uri="{BB962C8B-B14F-4D97-AF65-F5344CB8AC3E}">
        <p14:creationId xmlns:p14="http://schemas.microsoft.com/office/powerpoint/2010/main" val="345019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F7887-298F-92CE-2B11-C13BA9ED4C69}"/>
              </a:ext>
            </a:extLst>
          </p:cNvPr>
          <p:cNvSpPr>
            <a:spLocks noGrp="1"/>
          </p:cNvSpPr>
          <p:nvPr>
            <p:ph type="title"/>
          </p:nvPr>
        </p:nvSpPr>
        <p:spPr/>
        <p:txBody>
          <a:bodyPr/>
          <a:lstStyle/>
          <a:p>
            <a:r>
              <a:rPr lang="en-US"/>
              <a:t>Redesigned ESP32</a:t>
            </a:r>
          </a:p>
        </p:txBody>
      </p:sp>
      <p:sp>
        <p:nvSpPr>
          <p:cNvPr id="5" name="TextBox 4">
            <a:extLst>
              <a:ext uri="{FF2B5EF4-FFF2-40B4-BE49-F238E27FC236}">
                <a16:creationId xmlns:a16="http://schemas.microsoft.com/office/drawing/2014/main" id="{2DAA6037-73D1-606A-D60A-B9B888995232}"/>
              </a:ext>
            </a:extLst>
          </p:cNvPr>
          <p:cNvSpPr txBox="1"/>
          <p:nvPr/>
        </p:nvSpPr>
        <p:spPr>
          <a:xfrm>
            <a:off x="1680575" y="2359068"/>
            <a:ext cx="394569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Purpose:  The ESP32 needs to be able to connect with the motor drivers to steer and control </a:t>
            </a:r>
            <a:r>
              <a:rPr lang="en-US" err="1"/>
              <a:t>ALiCS</a:t>
            </a:r>
            <a:endParaRPr lang="en-US"/>
          </a:p>
          <a:p>
            <a:pPr marL="285750" indent="-285750">
              <a:buFont typeface="Arial"/>
              <a:buChar char="•"/>
            </a:pPr>
            <a:r>
              <a:rPr lang="en-US"/>
              <a:t>It also needs to </a:t>
            </a:r>
            <a:r>
              <a:rPr lang="en-US">
                <a:ea typeface="+mn-lt"/>
                <a:cs typeface="+mn-lt"/>
              </a:rPr>
              <a:t>receive</a:t>
            </a:r>
            <a:r>
              <a:rPr lang="en-US"/>
              <a:t> the data from our ultrasonic Sensors</a:t>
            </a:r>
          </a:p>
        </p:txBody>
      </p:sp>
      <p:pic>
        <p:nvPicPr>
          <p:cNvPr id="4" name="Picture 3" descr="A person taking a selfie&#10;&#10;Description automatically generated">
            <a:extLst>
              <a:ext uri="{FF2B5EF4-FFF2-40B4-BE49-F238E27FC236}">
                <a16:creationId xmlns:a16="http://schemas.microsoft.com/office/drawing/2014/main" id="{585FDF41-7514-113A-CDB3-096E0576785E}"/>
              </a:ext>
            </a:extLst>
          </p:cNvPr>
          <p:cNvPicPr>
            <a:picLocks noChangeAspect="1"/>
          </p:cNvPicPr>
          <p:nvPr/>
        </p:nvPicPr>
        <p:blipFill>
          <a:blip r:embed="rId5"/>
          <a:srcRect l="12500" t="22015" r="16146" b="19875"/>
          <a:stretch/>
        </p:blipFill>
        <p:spPr>
          <a:xfrm>
            <a:off x="10939749" y="2753"/>
            <a:ext cx="1256454" cy="1431887"/>
          </a:xfrm>
          <a:prstGeom prst="rect">
            <a:avLst/>
          </a:prstGeom>
        </p:spPr>
      </p:pic>
      <p:pic>
        <p:nvPicPr>
          <p:cNvPr id="3" name="Recorded Sound">
            <a:hlinkClick r:id="" action="ppaction://media"/>
            <a:extLst>
              <a:ext uri="{FF2B5EF4-FFF2-40B4-BE49-F238E27FC236}">
                <a16:creationId xmlns:a16="http://schemas.microsoft.com/office/drawing/2014/main" id="{03AFAC45-8281-62BB-B41C-C1003933BF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4924" y="1181155"/>
            <a:ext cx="487363" cy="487363"/>
          </a:xfrm>
          <a:prstGeom prst="rect">
            <a:avLst/>
          </a:prstGeom>
        </p:spPr>
      </p:pic>
      <p:pic>
        <p:nvPicPr>
          <p:cNvPr id="6" name="Picture 5" descr="A diagram of a computer program&#10;&#10;Description automatically generated">
            <a:extLst>
              <a:ext uri="{FF2B5EF4-FFF2-40B4-BE49-F238E27FC236}">
                <a16:creationId xmlns:a16="http://schemas.microsoft.com/office/drawing/2014/main" id="{3EB27524-61C6-A584-8988-5B3EB17E6763}"/>
              </a:ext>
            </a:extLst>
          </p:cNvPr>
          <p:cNvPicPr>
            <a:picLocks noChangeAspect="1"/>
          </p:cNvPicPr>
          <p:nvPr/>
        </p:nvPicPr>
        <p:blipFill>
          <a:blip r:embed="rId7"/>
          <a:stretch>
            <a:fillRect/>
          </a:stretch>
        </p:blipFill>
        <p:spPr>
          <a:xfrm>
            <a:off x="5813462" y="1431562"/>
            <a:ext cx="5118713" cy="4371287"/>
          </a:xfrm>
          <a:prstGeom prst="rect">
            <a:avLst/>
          </a:prstGeom>
        </p:spPr>
      </p:pic>
    </p:spTree>
    <p:extLst>
      <p:ext uri="{BB962C8B-B14F-4D97-AF65-F5344CB8AC3E}">
        <p14:creationId xmlns:p14="http://schemas.microsoft.com/office/powerpoint/2010/main" val="63560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E2A49E-0BD9-321C-F602-AFA2FCF9B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198" y="931857"/>
            <a:ext cx="10326946" cy="499630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2D0267C2-9A87-5888-0384-969AD93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9F7887-298F-92CE-2B11-C13BA9ED4C69}"/>
              </a:ext>
            </a:extLst>
          </p:cNvPr>
          <p:cNvSpPr>
            <a:spLocks noGrp="1"/>
          </p:cNvSpPr>
          <p:nvPr>
            <p:ph type="title"/>
          </p:nvPr>
        </p:nvSpPr>
        <p:spPr>
          <a:xfrm>
            <a:off x="113673" y="293913"/>
            <a:ext cx="3355901" cy="1828800"/>
          </a:xfrm>
        </p:spPr>
        <p:txBody>
          <a:bodyPr vert="horz" lIns="91440" tIns="45720" rIns="91440" bIns="45720" rtlCol="0" anchor="b">
            <a:normAutofit/>
          </a:bodyPr>
          <a:lstStyle/>
          <a:p>
            <a:r>
              <a:rPr lang="en-US" sz="3200" spc="530"/>
              <a:t>Redesigned ESP32</a:t>
            </a:r>
          </a:p>
        </p:txBody>
      </p:sp>
      <p:pic>
        <p:nvPicPr>
          <p:cNvPr id="15" name="Content Placeholder 14" descr="A computer circuit board with many green and red lines&#10;&#10;Description automatically generated">
            <a:extLst>
              <a:ext uri="{FF2B5EF4-FFF2-40B4-BE49-F238E27FC236}">
                <a16:creationId xmlns:a16="http://schemas.microsoft.com/office/drawing/2014/main" id="{E1CB6AF3-8411-4A7B-AA00-6F425365835C}"/>
              </a:ext>
            </a:extLst>
          </p:cNvPr>
          <p:cNvPicPr>
            <a:picLocks noGrp="1" noChangeAspect="1"/>
          </p:cNvPicPr>
          <p:nvPr>
            <p:ph idx="1"/>
          </p:nvPr>
        </p:nvPicPr>
        <p:blipFill>
          <a:blip r:embed="rId5"/>
          <a:stretch>
            <a:fillRect/>
          </a:stretch>
        </p:blipFill>
        <p:spPr>
          <a:xfrm>
            <a:off x="3048372" y="3011"/>
            <a:ext cx="9147882" cy="6853813"/>
          </a:xfrm>
        </p:spPr>
      </p:pic>
      <p:pic>
        <p:nvPicPr>
          <p:cNvPr id="4" name="Picture 3" descr="A person taking a selfie&#10;&#10;Description automatically generated">
            <a:extLst>
              <a:ext uri="{FF2B5EF4-FFF2-40B4-BE49-F238E27FC236}">
                <a16:creationId xmlns:a16="http://schemas.microsoft.com/office/drawing/2014/main" id="{16724FEB-3759-AB27-0D91-F61E35FE3907}"/>
              </a:ext>
            </a:extLst>
          </p:cNvPr>
          <p:cNvPicPr>
            <a:picLocks noChangeAspect="1"/>
          </p:cNvPicPr>
          <p:nvPr/>
        </p:nvPicPr>
        <p:blipFill>
          <a:blip r:embed="rId6"/>
          <a:srcRect l="12500" t="22015" r="16146" b="19875"/>
          <a:stretch/>
        </p:blipFill>
        <p:spPr>
          <a:xfrm>
            <a:off x="-3672" y="5428560"/>
            <a:ext cx="1256454" cy="1431887"/>
          </a:xfrm>
          <a:prstGeom prst="rect">
            <a:avLst/>
          </a:prstGeom>
        </p:spPr>
      </p:pic>
      <p:pic>
        <p:nvPicPr>
          <p:cNvPr id="3" name="Recorded Sound">
            <a:hlinkClick r:id="" action="ppaction://media"/>
            <a:extLst>
              <a:ext uri="{FF2B5EF4-FFF2-40B4-BE49-F238E27FC236}">
                <a16:creationId xmlns:a16="http://schemas.microsoft.com/office/drawing/2014/main" id="{57083812-4C2E-FB74-A237-AAB07A1299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5262" y="2807877"/>
            <a:ext cx="487363" cy="487363"/>
          </a:xfrm>
          <a:prstGeom prst="rect">
            <a:avLst/>
          </a:prstGeom>
        </p:spPr>
      </p:pic>
    </p:spTree>
    <p:extLst>
      <p:ext uri="{BB962C8B-B14F-4D97-AF65-F5344CB8AC3E}">
        <p14:creationId xmlns:p14="http://schemas.microsoft.com/office/powerpoint/2010/main" val="92162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73E18-56B6-7551-4F7C-2EE31F039349}"/>
              </a:ext>
            </a:extLst>
          </p:cNvPr>
          <p:cNvSpPr>
            <a:spLocks noGrp="1"/>
          </p:cNvSpPr>
          <p:nvPr>
            <p:ph type="title"/>
          </p:nvPr>
        </p:nvSpPr>
        <p:spPr>
          <a:xfrm>
            <a:off x="1163242" y="1376082"/>
            <a:ext cx="8977511" cy="725442"/>
          </a:xfrm>
        </p:spPr>
        <p:txBody>
          <a:bodyPr/>
          <a:lstStyle/>
          <a:p>
            <a:r>
              <a:rPr lang="en-US"/>
              <a:t>Meet The Team</a:t>
            </a:r>
          </a:p>
        </p:txBody>
      </p:sp>
      <p:sp>
        <p:nvSpPr>
          <p:cNvPr id="6" name="Content Placeholder 5">
            <a:extLst>
              <a:ext uri="{FF2B5EF4-FFF2-40B4-BE49-F238E27FC236}">
                <a16:creationId xmlns:a16="http://schemas.microsoft.com/office/drawing/2014/main" id="{CF221202-F9DB-931E-3C54-E8D6B254EE85}"/>
              </a:ext>
            </a:extLst>
          </p:cNvPr>
          <p:cNvSpPr>
            <a:spLocks noGrp="1"/>
          </p:cNvSpPr>
          <p:nvPr>
            <p:ph idx="1"/>
          </p:nvPr>
        </p:nvSpPr>
        <p:spPr>
          <a:xfrm>
            <a:off x="1038918" y="2309349"/>
            <a:ext cx="1718457" cy="725442"/>
          </a:xfrm>
        </p:spPr>
        <p:txBody>
          <a:bodyPr vert="horz" lIns="91440" tIns="45720" rIns="91440" bIns="45720" rtlCol="0" anchor="t">
            <a:noAutofit/>
          </a:bodyPr>
          <a:lstStyle/>
          <a:p>
            <a:pPr marL="0" indent="0" algn="ctr">
              <a:buNone/>
            </a:pPr>
            <a:r>
              <a:rPr lang="en-US"/>
              <a:t>Mario </a:t>
            </a:r>
            <a:r>
              <a:rPr lang="en-US" err="1"/>
              <a:t>Puesan</a:t>
            </a:r>
            <a:endParaRPr lang="en-US"/>
          </a:p>
          <a:p>
            <a:pPr marL="0" indent="0" algn="ctr">
              <a:buNone/>
            </a:pPr>
            <a:r>
              <a:rPr lang="en-US"/>
              <a:t>PSE</a:t>
            </a:r>
          </a:p>
        </p:txBody>
      </p:sp>
      <p:sp>
        <p:nvSpPr>
          <p:cNvPr id="4" name="Content Placeholder 5">
            <a:extLst>
              <a:ext uri="{FF2B5EF4-FFF2-40B4-BE49-F238E27FC236}">
                <a16:creationId xmlns:a16="http://schemas.microsoft.com/office/drawing/2014/main" id="{B3662039-8AC3-F700-64AD-3179F9D1F8CF}"/>
              </a:ext>
            </a:extLst>
          </p:cNvPr>
          <p:cNvSpPr txBox="1">
            <a:spLocks/>
          </p:cNvSpPr>
          <p:nvPr/>
        </p:nvSpPr>
        <p:spPr>
          <a:xfrm>
            <a:off x="3246713" y="2321381"/>
            <a:ext cx="1718457" cy="725442"/>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t>Mary </a:t>
            </a:r>
            <a:r>
              <a:rPr lang="en-US" err="1"/>
              <a:t>Bartlinski</a:t>
            </a:r>
          </a:p>
          <a:p>
            <a:pPr marL="0" indent="0" algn="ctr">
              <a:buNone/>
            </a:pPr>
            <a:r>
              <a:rPr lang="en-US"/>
              <a:t>CPE</a:t>
            </a:r>
          </a:p>
        </p:txBody>
      </p:sp>
      <p:sp>
        <p:nvSpPr>
          <p:cNvPr id="7" name="Content Placeholder 5">
            <a:extLst>
              <a:ext uri="{FF2B5EF4-FFF2-40B4-BE49-F238E27FC236}">
                <a16:creationId xmlns:a16="http://schemas.microsoft.com/office/drawing/2014/main" id="{257CE6CB-E5E8-C5CA-C48E-AA3244206E24}"/>
              </a:ext>
            </a:extLst>
          </p:cNvPr>
          <p:cNvSpPr txBox="1">
            <a:spLocks/>
          </p:cNvSpPr>
          <p:nvPr/>
        </p:nvSpPr>
        <p:spPr>
          <a:xfrm>
            <a:off x="5241950" y="2321381"/>
            <a:ext cx="1718457" cy="725442"/>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t>Sean Waddell</a:t>
            </a:r>
          </a:p>
          <a:p>
            <a:pPr marL="0" indent="0" algn="ctr">
              <a:buNone/>
            </a:pPr>
            <a:r>
              <a:rPr lang="en-US"/>
              <a:t>EE</a:t>
            </a:r>
          </a:p>
        </p:txBody>
      </p:sp>
      <p:sp>
        <p:nvSpPr>
          <p:cNvPr id="9" name="Content Placeholder 5">
            <a:extLst>
              <a:ext uri="{FF2B5EF4-FFF2-40B4-BE49-F238E27FC236}">
                <a16:creationId xmlns:a16="http://schemas.microsoft.com/office/drawing/2014/main" id="{73232DCC-4971-A7BC-FD1F-D2E8778DEA08}"/>
              </a:ext>
            </a:extLst>
          </p:cNvPr>
          <p:cNvSpPr txBox="1">
            <a:spLocks/>
          </p:cNvSpPr>
          <p:nvPr/>
        </p:nvSpPr>
        <p:spPr>
          <a:xfrm>
            <a:off x="7447739" y="2321381"/>
            <a:ext cx="1718457" cy="725442"/>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t>Andre Reveles</a:t>
            </a:r>
          </a:p>
          <a:p>
            <a:pPr marL="0" indent="0" algn="ctr">
              <a:buNone/>
            </a:pPr>
            <a:r>
              <a:rPr lang="en-US"/>
              <a:t>CPE</a:t>
            </a:r>
          </a:p>
        </p:txBody>
      </p:sp>
      <p:sp>
        <p:nvSpPr>
          <p:cNvPr id="11" name="Content Placeholder 5">
            <a:extLst>
              <a:ext uri="{FF2B5EF4-FFF2-40B4-BE49-F238E27FC236}">
                <a16:creationId xmlns:a16="http://schemas.microsoft.com/office/drawing/2014/main" id="{8FD3BB63-7963-46CB-AB11-C0D4DBB64D88}"/>
              </a:ext>
            </a:extLst>
          </p:cNvPr>
          <p:cNvSpPr txBox="1">
            <a:spLocks/>
          </p:cNvSpPr>
          <p:nvPr/>
        </p:nvSpPr>
        <p:spPr>
          <a:xfrm>
            <a:off x="9483081" y="2321381"/>
            <a:ext cx="1718457" cy="725442"/>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t>Luis Hernandez</a:t>
            </a:r>
          </a:p>
          <a:p>
            <a:pPr marL="0" indent="0" algn="ctr">
              <a:buNone/>
            </a:pPr>
            <a:r>
              <a:rPr lang="en-US"/>
              <a:t>CPE</a:t>
            </a:r>
          </a:p>
        </p:txBody>
      </p:sp>
      <p:pic>
        <p:nvPicPr>
          <p:cNvPr id="12" name="Picture 11" descr="A person in a suit&#10;&#10;Description automatically generated">
            <a:extLst>
              <a:ext uri="{FF2B5EF4-FFF2-40B4-BE49-F238E27FC236}">
                <a16:creationId xmlns:a16="http://schemas.microsoft.com/office/drawing/2014/main" id="{6315CAD2-A01E-895E-89BE-0750EE465E5F}"/>
              </a:ext>
            </a:extLst>
          </p:cNvPr>
          <p:cNvPicPr>
            <a:picLocks noChangeAspect="1"/>
          </p:cNvPicPr>
          <p:nvPr/>
        </p:nvPicPr>
        <p:blipFill>
          <a:blip r:embed="rId5"/>
          <a:stretch>
            <a:fillRect/>
          </a:stretch>
        </p:blipFill>
        <p:spPr>
          <a:xfrm>
            <a:off x="9791539" y="3119887"/>
            <a:ext cx="1108152" cy="2743200"/>
          </a:xfrm>
          <a:prstGeom prst="rect">
            <a:avLst/>
          </a:prstGeom>
        </p:spPr>
      </p:pic>
      <p:pic>
        <p:nvPicPr>
          <p:cNvPr id="5" name="Picture 4" descr="A person in a white dress&#10;&#10;Description automatically generated">
            <a:extLst>
              <a:ext uri="{FF2B5EF4-FFF2-40B4-BE49-F238E27FC236}">
                <a16:creationId xmlns:a16="http://schemas.microsoft.com/office/drawing/2014/main" id="{CEBFAF87-2197-F8BA-0186-EE7F66A571D6}"/>
              </a:ext>
            </a:extLst>
          </p:cNvPr>
          <p:cNvPicPr>
            <a:picLocks noChangeAspect="1"/>
          </p:cNvPicPr>
          <p:nvPr/>
        </p:nvPicPr>
        <p:blipFill>
          <a:blip r:embed="rId6">
            <a:extLst>
              <a:ext uri="{28A0092B-C50C-407E-A947-70E740481C1C}">
                <a14:useLocalDpi xmlns:a14="http://schemas.microsoft.com/office/drawing/2010/main" val="0"/>
              </a:ext>
            </a:extLst>
          </a:blip>
          <a:srcRect l="20785" t="25094" r="13625" b="24743"/>
          <a:stretch/>
        </p:blipFill>
        <p:spPr>
          <a:xfrm rot="5400000">
            <a:off x="2944856" y="3650922"/>
            <a:ext cx="2470731" cy="1417205"/>
          </a:xfrm>
          <a:prstGeom prst="rect">
            <a:avLst/>
          </a:prstGeom>
        </p:spPr>
      </p:pic>
      <p:pic>
        <p:nvPicPr>
          <p:cNvPr id="8" name="Picture 7" descr="A person smiling at camera&#10;&#10;Description automatically generated">
            <a:extLst>
              <a:ext uri="{FF2B5EF4-FFF2-40B4-BE49-F238E27FC236}">
                <a16:creationId xmlns:a16="http://schemas.microsoft.com/office/drawing/2014/main" id="{620416D4-ACF0-1021-3016-294EE423522E}"/>
              </a:ext>
            </a:extLst>
          </p:cNvPr>
          <p:cNvPicPr>
            <a:picLocks noChangeAspect="1"/>
          </p:cNvPicPr>
          <p:nvPr/>
        </p:nvPicPr>
        <p:blipFill>
          <a:blip r:embed="rId7"/>
          <a:srcRect l="22995" t="-8503" r="28257" b="-5915"/>
          <a:stretch/>
        </p:blipFill>
        <p:spPr>
          <a:xfrm>
            <a:off x="1159889" y="2904226"/>
            <a:ext cx="1613826" cy="2820692"/>
          </a:xfrm>
          <a:prstGeom prst="rect">
            <a:avLst/>
          </a:prstGeom>
        </p:spPr>
      </p:pic>
      <p:pic>
        <p:nvPicPr>
          <p:cNvPr id="14" name="Picture 13" descr="A person posing for a picture&#10;&#10;Description automatically generated">
            <a:extLst>
              <a:ext uri="{FF2B5EF4-FFF2-40B4-BE49-F238E27FC236}">
                <a16:creationId xmlns:a16="http://schemas.microsoft.com/office/drawing/2014/main" id="{34D04EF4-401F-7375-C25B-82FF7C7CE8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89861" y="3119888"/>
            <a:ext cx="1753123" cy="2591930"/>
          </a:xfrm>
          <a:prstGeom prst="rect">
            <a:avLst/>
          </a:prstGeom>
        </p:spPr>
      </p:pic>
      <p:pic>
        <p:nvPicPr>
          <p:cNvPr id="10" name="Picture 9" descr="A person taking a selfie&#10;&#10;Description automatically generated">
            <a:extLst>
              <a:ext uri="{FF2B5EF4-FFF2-40B4-BE49-F238E27FC236}">
                <a16:creationId xmlns:a16="http://schemas.microsoft.com/office/drawing/2014/main" id="{6F7A7B49-E696-8E2F-A19C-7DCA1E7582A6}"/>
              </a:ext>
            </a:extLst>
          </p:cNvPr>
          <p:cNvPicPr>
            <a:picLocks noChangeAspect="1"/>
          </p:cNvPicPr>
          <p:nvPr/>
        </p:nvPicPr>
        <p:blipFill>
          <a:blip r:embed="rId9"/>
          <a:stretch>
            <a:fillRect/>
          </a:stretch>
        </p:blipFill>
        <p:spPr>
          <a:xfrm>
            <a:off x="5238520" y="3124199"/>
            <a:ext cx="1760863" cy="2464107"/>
          </a:xfrm>
          <a:prstGeom prst="rect">
            <a:avLst/>
          </a:prstGeom>
        </p:spPr>
      </p:pic>
      <p:pic>
        <p:nvPicPr>
          <p:cNvPr id="3" name="Recorded Sound">
            <a:hlinkClick r:id="" action="ppaction://media"/>
            <a:extLst>
              <a:ext uri="{FF2B5EF4-FFF2-40B4-BE49-F238E27FC236}">
                <a16:creationId xmlns:a16="http://schemas.microsoft.com/office/drawing/2014/main" id="{9CF73E16-0136-DB3E-8306-5EF1B70CB5D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00321" y="6151146"/>
            <a:ext cx="487363" cy="487363"/>
          </a:xfrm>
          <a:prstGeom prst="rect">
            <a:avLst/>
          </a:prstGeom>
        </p:spPr>
      </p:pic>
    </p:spTree>
    <p:extLst>
      <p:ext uri="{BB962C8B-B14F-4D97-AF65-F5344CB8AC3E}">
        <p14:creationId xmlns:p14="http://schemas.microsoft.com/office/powerpoint/2010/main" val="3973888529"/>
      </p:ext>
    </p:extLst>
  </p:cSld>
  <p:clrMapOvr>
    <a:masterClrMapping/>
  </p:clrMapOvr>
  <mc:AlternateContent xmlns:mc="http://schemas.openxmlformats.org/markup-compatibility/2006" xmlns:p14="http://schemas.microsoft.com/office/powerpoint/2010/main">
    <mc:Choice Requires="p14">
      <p:transition spd="slow" p14:dur="2000" advTm="25629"/>
    </mc:Choice>
    <mc:Fallback xmlns="">
      <p:transition spd="slow" advTm="25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F7887-298F-92CE-2B11-C13BA9ED4C69}"/>
              </a:ext>
            </a:extLst>
          </p:cNvPr>
          <p:cNvSpPr>
            <a:spLocks noGrp="1"/>
          </p:cNvSpPr>
          <p:nvPr>
            <p:ph type="title"/>
          </p:nvPr>
        </p:nvSpPr>
        <p:spPr/>
        <p:txBody>
          <a:bodyPr/>
          <a:lstStyle/>
          <a:p>
            <a:r>
              <a:rPr lang="en-US"/>
              <a:t>Motor Board</a:t>
            </a:r>
          </a:p>
        </p:txBody>
      </p:sp>
      <p:sp>
        <p:nvSpPr>
          <p:cNvPr id="8" name="Content Placeholder 7">
            <a:extLst>
              <a:ext uri="{FF2B5EF4-FFF2-40B4-BE49-F238E27FC236}">
                <a16:creationId xmlns:a16="http://schemas.microsoft.com/office/drawing/2014/main" id="{B68DB2EF-9787-7AF6-3109-BABF014748DE}"/>
              </a:ext>
            </a:extLst>
          </p:cNvPr>
          <p:cNvSpPr>
            <a:spLocks noGrp="1"/>
          </p:cNvSpPr>
          <p:nvPr>
            <p:ph idx="1"/>
          </p:nvPr>
        </p:nvSpPr>
        <p:spPr/>
        <p:txBody>
          <a:bodyPr vert="horz" lIns="91440" tIns="45720" rIns="91440" bIns="45720" rtlCol="0" anchor="t">
            <a:normAutofit/>
          </a:bodyPr>
          <a:lstStyle/>
          <a:p>
            <a:r>
              <a:rPr lang="en-US"/>
              <a:t>To connect the motor drivers, we put them on a separate board that would be easier to take parts on and off in case one of the motor drivers were to break or burn up. </a:t>
            </a:r>
          </a:p>
          <a:p>
            <a:r>
              <a:rPr lang="en-US"/>
              <a:t>This board will have direct connections from the Power Distribution Board and the ESP32 that will control and power the motor driver.</a:t>
            </a:r>
          </a:p>
          <a:p>
            <a:r>
              <a:rPr lang="en-US"/>
              <a:t>This board will also send the different phase signals to the DC brushless motor to give it the correct information on where to go.</a:t>
            </a:r>
          </a:p>
        </p:txBody>
      </p:sp>
      <p:pic>
        <p:nvPicPr>
          <p:cNvPr id="4" name="Picture 3" descr="A person taking a selfie&#10;&#10;Description automatically generated">
            <a:extLst>
              <a:ext uri="{FF2B5EF4-FFF2-40B4-BE49-F238E27FC236}">
                <a16:creationId xmlns:a16="http://schemas.microsoft.com/office/drawing/2014/main" id="{DED478AE-FE31-A608-5B63-70891807459D}"/>
              </a:ext>
            </a:extLst>
          </p:cNvPr>
          <p:cNvPicPr>
            <a:picLocks noChangeAspect="1"/>
          </p:cNvPicPr>
          <p:nvPr/>
        </p:nvPicPr>
        <p:blipFill>
          <a:blip r:embed="rId5"/>
          <a:srcRect l="12500" t="22015" r="16146" b="19875"/>
          <a:stretch/>
        </p:blipFill>
        <p:spPr>
          <a:xfrm>
            <a:off x="10939749" y="2753"/>
            <a:ext cx="1256454" cy="1431887"/>
          </a:xfrm>
          <a:prstGeom prst="rect">
            <a:avLst/>
          </a:prstGeom>
        </p:spPr>
      </p:pic>
      <p:pic>
        <p:nvPicPr>
          <p:cNvPr id="3" name="Recorded Sound">
            <a:hlinkClick r:id="" action="ppaction://media"/>
            <a:extLst>
              <a:ext uri="{FF2B5EF4-FFF2-40B4-BE49-F238E27FC236}">
                <a16:creationId xmlns:a16="http://schemas.microsoft.com/office/drawing/2014/main" id="{43C6CF5C-D558-F90D-C0DC-C293016B03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50365" y="1120584"/>
            <a:ext cx="487363" cy="487363"/>
          </a:xfrm>
          <a:prstGeom prst="rect">
            <a:avLst/>
          </a:prstGeom>
        </p:spPr>
      </p:pic>
    </p:spTree>
    <p:extLst>
      <p:ext uri="{BB962C8B-B14F-4D97-AF65-F5344CB8AC3E}">
        <p14:creationId xmlns:p14="http://schemas.microsoft.com/office/powerpoint/2010/main" val="390935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BE2A49E-0BD9-321C-F602-AFA2FCF9B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198" y="931857"/>
            <a:ext cx="10326946" cy="499630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2D0267C2-9A87-5888-0384-969AD93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4AEFA6A-E623-CF1A-3DDF-C38D3A7E2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8570" y="930513"/>
            <a:ext cx="3740452" cy="4989589"/>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9F7887-298F-92CE-2B11-C13BA9ED4C69}"/>
              </a:ext>
            </a:extLst>
          </p:cNvPr>
          <p:cNvSpPr>
            <a:spLocks noGrp="1"/>
          </p:cNvSpPr>
          <p:nvPr>
            <p:ph type="title"/>
          </p:nvPr>
        </p:nvSpPr>
        <p:spPr>
          <a:xfrm>
            <a:off x="1126044" y="123824"/>
            <a:ext cx="3355901" cy="1828800"/>
          </a:xfrm>
        </p:spPr>
        <p:txBody>
          <a:bodyPr vert="horz" lIns="91440" tIns="45720" rIns="91440" bIns="45720" rtlCol="0" anchor="b">
            <a:normAutofit/>
          </a:bodyPr>
          <a:lstStyle/>
          <a:p>
            <a:r>
              <a:rPr lang="en-US" sz="3200" spc="530"/>
              <a:t>Motor Board</a:t>
            </a:r>
          </a:p>
        </p:txBody>
      </p:sp>
      <p:pic>
        <p:nvPicPr>
          <p:cNvPr id="12" name="Content Placeholder 11">
            <a:extLst>
              <a:ext uri="{FF2B5EF4-FFF2-40B4-BE49-F238E27FC236}">
                <a16:creationId xmlns:a16="http://schemas.microsoft.com/office/drawing/2014/main" id="{7998418E-E564-6ACA-FDD5-871400058858}"/>
              </a:ext>
            </a:extLst>
          </p:cNvPr>
          <p:cNvPicPr>
            <a:picLocks noGrp="1" noChangeAspect="1"/>
          </p:cNvPicPr>
          <p:nvPr>
            <p:ph idx="1"/>
          </p:nvPr>
        </p:nvPicPr>
        <p:blipFill>
          <a:blip r:embed="rId5"/>
          <a:stretch>
            <a:fillRect/>
          </a:stretch>
        </p:blipFill>
        <p:spPr>
          <a:xfrm>
            <a:off x="5058464" y="42"/>
            <a:ext cx="7136380" cy="6857916"/>
          </a:xfrm>
          <a:prstGeom prst="rect">
            <a:avLst/>
          </a:prstGeom>
        </p:spPr>
      </p:pic>
      <p:sp>
        <p:nvSpPr>
          <p:cNvPr id="13" name="TextBox 12">
            <a:extLst>
              <a:ext uri="{FF2B5EF4-FFF2-40B4-BE49-F238E27FC236}">
                <a16:creationId xmlns:a16="http://schemas.microsoft.com/office/drawing/2014/main" id="{E4D9D03C-5FD8-F8B7-E907-24354A4F5D93}"/>
              </a:ext>
            </a:extLst>
          </p:cNvPr>
          <p:cNvSpPr txBox="1"/>
          <p:nvPr/>
        </p:nvSpPr>
        <p:spPr>
          <a:xfrm>
            <a:off x="1161048" y="2034315"/>
            <a:ext cx="314574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This is one of four of the motor drivers connected on the board with the exact same pinout for every motor driver</a:t>
            </a:r>
          </a:p>
          <a:p>
            <a:endParaRPr lang="en-US"/>
          </a:p>
        </p:txBody>
      </p:sp>
      <p:pic>
        <p:nvPicPr>
          <p:cNvPr id="4" name="Picture 3" descr="A person taking a selfie&#10;&#10;Description automatically generated">
            <a:extLst>
              <a:ext uri="{FF2B5EF4-FFF2-40B4-BE49-F238E27FC236}">
                <a16:creationId xmlns:a16="http://schemas.microsoft.com/office/drawing/2014/main" id="{66E6082C-77D1-A30E-15CA-F235336B3E49}"/>
              </a:ext>
            </a:extLst>
          </p:cNvPr>
          <p:cNvPicPr>
            <a:picLocks noChangeAspect="1"/>
          </p:cNvPicPr>
          <p:nvPr/>
        </p:nvPicPr>
        <p:blipFill>
          <a:blip r:embed="rId6"/>
          <a:srcRect l="12500" t="22015" r="16146" b="19875"/>
          <a:stretch/>
        </p:blipFill>
        <p:spPr>
          <a:xfrm>
            <a:off x="308472" y="5208223"/>
            <a:ext cx="1256454" cy="1431887"/>
          </a:xfrm>
          <a:prstGeom prst="rect">
            <a:avLst/>
          </a:prstGeom>
        </p:spPr>
      </p:pic>
      <p:pic>
        <p:nvPicPr>
          <p:cNvPr id="3" name="Recorded Sound">
            <a:hlinkClick r:id="" action="ppaction://media"/>
            <a:extLst>
              <a:ext uri="{FF2B5EF4-FFF2-40B4-BE49-F238E27FC236}">
                <a16:creationId xmlns:a16="http://schemas.microsoft.com/office/drawing/2014/main" id="{0151A335-DE72-62EA-03F3-8B0F17528C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5402" y="443150"/>
            <a:ext cx="487363" cy="487363"/>
          </a:xfrm>
          <a:prstGeom prst="rect">
            <a:avLst/>
          </a:prstGeom>
        </p:spPr>
      </p:pic>
    </p:spTree>
    <p:extLst>
      <p:ext uri="{BB962C8B-B14F-4D97-AF65-F5344CB8AC3E}">
        <p14:creationId xmlns:p14="http://schemas.microsoft.com/office/powerpoint/2010/main" val="367474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AFDCCA3-5CE7-058C-1962-A071B764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BF24CF1-EE7F-86B3-94A8-3CD26A1AD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936887"/>
            <a:ext cx="5160067" cy="4968614"/>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E0FDF5-A603-581E-376B-3BF2B79DC763}"/>
              </a:ext>
            </a:extLst>
          </p:cNvPr>
          <p:cNvSpPr>
            <a:spLocks noGrp="1"/>
          </p:cNvSpPr>
          <p:nvPr>
            <p:ph type="title"/>
          </p:nvPr>
        </p:nvSpPr>
        <p:spPr>
          <a:xfrm>
            <a:off x="695116" y="681822"/>
            <a:ext cx="3476578" cy="748909"/>
          </a:xfrm>
          <a:noFill/>
        </p:spPr>
        <p:txBody>
          <a:bodyPr>
            <a:normAutofit/>
          </a:bodyPr>
          <a:lstStyle/>
          <a:p>
            <a:r>
              <a:rPr lang="en-US" sz="2200"/>
              <a:t>Microcontrollers</a:t>
            </a:r>
          </a:p>
        </p:txBody>
      </p:sp>
      <p:sp>
        <p:nvSpPr>
          <p:cNvPr id="3" name="Content Placeholder 2">
            <a:extLst>
              <a:ext uri="{FF2B5EF4-FFF2-40B4-BE49-F238E27FC236}">
                <a16:creationId xmlns:a16="http://schemas.microsoft.com/office/drawing/2014/main" id="{4DA283F9-B00B-077C-B1D3-2EE0D02E5CB9}"/>
              </a:ext>
            </a:extLst>
          </p:cNvPr>
          <p:cNvSpPr>
            <a:spLocks noGrp="1"/>
          </p:cNvSpPr>
          <p:nvPr>
            <p:ph idx="1"/>
          </p:nvPr>
        </p:nvSpPr>
        <p:spPr>
          <a:xfrm>
            <a:off x="936328" y="1432666"/>
            <a:ext cx="3909657" cy="3052719"/>
          </a:xfrm>
        </p:spPr>
        <p:txBody>
          <a:bodyPr>
            <a:normAutofit/>
          </a:bodyPr>
          <a:lstStyle/>
          <a:p>
            <a:pPr marL="228600" lvl="0" indent="-228600" rtl="0">
              <a:buFont typeface=""/>
              <a:buChar char="•"/>
            </a:pPr>
            <a:r>
              <a:rPr lang="en-US" baseline="0">
                <a:latin typeface="Trade Gothic Next Light"/>
                <a:ea typeface="Arial"/>
                <a:cs typeface="Arial"/>
              </a:rPr>
              <a:t>Raspberry Pi 4 Model B​</a:t>
            </a:r>
            <a:r>
              <a:rPr lang="en-US">
                <a:latin typeface="Trade Gothic Next Light"/>
                <a:ea typeface="Arial"/>
                <a:cs typeface="Arial"/>
              </a:rPr>
              <a:t>​</a:t>
            </a:r>
          </a:p>
          <a:p>
            <a:pPr marL="228600" lvl="1" indent="-228600" rtl="0">
              <a:buFont typeface="Courier New,monospace"/>
              <a:buChar char="o"/>
            </a:pPr>
            <a:r>
              <a:rPr lang="en-US" baseline="0">
                <a:latin typeface="Trade Gothic Next Light"/>
                <a:ea typeface="Arial"/>
                <a:cs typeface="Arial"/>
              </a:rPr>
              <a:t>Purpose: Raspberry Pi will collect camera data and transmit data​</a:t>
            </a:r>
            <a:r>
              <a:rPr lang="en-US">
                <a:latin typeface="Trade Gothic Next Light"/>
                <a:ea typeface="Arial"/>
                <a:cs typeface="Arial"/>
              </a:rPr>
              <a:t>​</a:t>
            </a:r>
          </a:p>
          <a:p>
            <a:pPr marL="228600" lvl="1" indent="-228600" rtl="0">
              <a:buFont typeface="Courier New,monospace"/>
              <a:buChar char="o"/>
            </a:pPr>
            <a:r>
              <a:rPr lang="en-US" baseline="0">
                <a:latin typeface="Trade Gothic Next Light"/>
                <a:ea typeface="Arial"/>
                <a:cs typeface="Arial"/>
              </a:rPr>
              <a:t>Comes with 4GB of LPDDR4 RAM and built-in video chip supporting 3D graphics</a:t>
            </a:r>
            <a:r>
              <a:rPr lang="en-US">
                <a:latin typeface="Trade Gothic Next Light"/>
                <a:ea typeface="Arial"/>
                <a:cs typeface="Arial"/>
              </a:rPr>
              <a:t>​</a:t>
            </a:r>
          </a:p>
          <a:p>
            <a:pPr marL="228600" lvl="1" indent="-228600" rtl="0">
              <a:buFont typeface="Courier New,monospace"/>
              <a:buChar char="o"/>
            </a:pPr>
            <a:r>
              <a:rPr lang="en-US" baseline="0">
                <a:latin typeface="Trade Gothic Next Light"/>
                <a:ea typeface="Arial"/>
                <a:cs typeface="Arial"/>
              </a:rPr>
              <a:t>Multiple peripherals including a direct port to the Raspberry Pi Camera​</a:t>
            </a:r>
            <a:endParaRPr lang="en-US"/>
          </a:p>
        </p:txBody>
      </p:sp>
      <p:pic>
        <p:nvPicPr>
          <p:cNvPr id="4" name="Picture 3" descr="Raspberry Pi 4 Model B (4GB RAM)">
            <a:extLst>
              <a:ext uri="{FF2B5EF4-FFF2-40B4-BE49-F238E27FC236}">
                <a16:creationId xmlns:a16="http://schemas.microsoft.com/office/drawing/2014/main" id="{429FD487-462C-64D6-D3BF-458F55E24EDD}"/>
              </a:ext>
            </a:extLst>
          </p:cNvPr>
          <p:cNvPicPr>
            <a:picLocks noChangeAspect="1"/>
          </p:cNvPicPr>
          <p:nvPr/>
        </p:nvPicPr>
        <p:blipFill>
          <a:blip r:embed="rId5"/>
          <a:stretch>
            <a:fillRect/>
          </a:stretch>
        </p:blipFill>
        <p:spPr>
          <a:xfrm>
            <a:off x="6105358" y="1716077"/>
            <a:ext cx="5148518" cy="3789775"/>
          </a:xfrm>
          <a:prstGeom prst="rect">
            <a:avLst/>
          </a:prstGeom>
        </p:spPr>
      </p:pic>
      <p:graphicFrame>
        <p:nvGraphicFramePr>
          <p:cNvPr id="5" name="Table 4">
            <a:extLst>
              <a:ext uri="{FF2B5EF4-FFF2-40B4-BE49-F238E27FC236}">
                <a16:creationId xmlns:a16="http://schemas.microsoft.com/office/drawing/2014/main" id="{C82CA53F-699B-432E-20AD-0D1E62A762C7}"/>
              </a:ext>
            </a:extLst>
          </p:cNvPr>
          <p:cNvGraphicFramePr>
            <a:graphicFrameLocks noGrp="1"/>
          </p:cNvGraphicFramePr>
          <p:nvPr>
            <p:extLst>
              <p:ext uri="{D42A27DB-BD31-4B8C-83A1-F6EECF244321}">
                <p14:modId xmlns:p14="http://schemas.microsoft.com/office/powerpoint/2010/main" val="2008497419"/>
              </p:ext>
            </p:extLst>
          </p:nvPr>
        </p:nvGraphicFramePr>
        <p:xfrm>
          <a:off x="641395" y="4138920"/>
          <a:ext cx="5104528" cy="2651760"/>
        </p:xfrm>
        <a:graphic>
          <a:graphicData uri="http://schemas.openxmlformats.org/drawingml/2006/table">
            <a:tbl>
              <a:tblPr firstRow="1" bandRow="1">
                <a:tableStyleId>{5C22544A-7EE6-4342-B048-85BDC9FD1C3A}</a:tableStyleId>
              </a:tblPr>
              <a:tblGrid>
                <a:gridCol w="2552264">
                  <a:extLst>
                    <a:ext uri="{9D8B030D-6E8A-4147-A177-3AD203B41FA5}">
                      <a16:colId xmlns:a16="http://schemas.microsoft.com/office/drawing/2014/main" val="210418050"/>
                    </a:ext>
                  </a:extLst>
                </a:gridCol>
                <a:gridCol w="2552264">
                  <a:extLst>
                    <a:ext uri="{9D8B030D-6E8A-4147-A177-3AD203B41FA5}">
                      <a16:colId xmlns:a16="http://schemas.microsoft.com/office/drawing/2014/main" val="3912206066"/>
                    </a:ext>
                  </a:extLst>
                </a:gridCol>
              </a:tblGrid>
              <a:tr h="517829">
                <a:tc>
                  <a:txBody>
                    <a:bodyPr/>
                    <a:lstStyle/>
                    <a:p>
                      <a:r>
                        <a:rPr lang="en-US" sz="1400"/>
                        <a:t>Processor</a:t>
                      </a:r>
                    </a:p>
                  </a:txBody>
                  <a:tcPr/>
                </a:tc>
                <a:tc>
                  <a:txBody>
                    <a:bodyPr/>
                    <a:lstStyle/>
                    <a:p>
                      <a:r>
                        <a:rPr lang="en-US" sz="1400"/>
                        <a:t>Quad core 64-bit A72 Processor</a:t>
                      </a:r>
                    </a:p>
                  </a:txBody>
                  <a:tcPr/>
                </a:tc>
                <a:extLst>
                  <a:ext uri="{0D108BD9-81ED-4DB2-BD59-A6C34878D82A}">
                    <a16:rowId xmlns:a16="http://schemas.microsoft.com/office/drawing/2014/main" val="72495526"/>
                  </a:ext>
                </a:extLst>
              </a:tr>
              <a:tr h="294627">
                <a:tc>
                  <a:txBody>
                    <a:bodyPr/>
                    <a:lstStyle/>
                    <a:p>
                      <a:r>
                        <a:rPr lang="en-US" sz="1400"/>
                        <a:t>Clock Speed</a:t>
                      </a:r>
                    </a:p>
                  </a:txBody>
                  <a:tcPr/>
                </a:tc>
                <a:tc>
                  <a:txBody>
                    <a:bodyPr/>
                    <a:lstStyle/>
                    <a:p>
                      <a:r>
                        <a:rPr lang="en-US" sz="1400"/>
                        <a:t>1.5 GHz</a:t>
                      </a:r>
                    </a:p>
                  </a:txBody>
                  <a:tcPr/>
                </a:tc>
                <a:extLst>
                  <a:ext uri="{0D108BD9-81ED-4DB2-BD59-A6C34878D82A}">
                    <a16:rowId xmlns:a16="http://schemas.microsoft.com/office/drawing/2014/main" val="216511999"/>
                  </a:ext>
                </a:extLst>
              </a:tr>
              <a:tr h="294627">
                <a:tc>
                  <a:txBody>
                    <a:bodyPr/>
                    <a:lstStyle/>
                    <a:p>
                      <a:r>
                        <a:rPr lang="en-US" sz="1400"/>
                        <a:t>Voltage</a:t>
                      </a:r>
                    </a:p>
                  </a:txBody>
                  <a:tcPr/>
                </a:tc>
                <a:tc>
                  <a:txBody>
                    <a:bodyPr/>
                    <a:lstStyle/>
                    <a:p>
                      <a:r>
                        <a:rPr lang="en-US" sz="1400"/>
                        <a:t>5V</a:t>
                      </a:r>
                    </a:p>
                  </a:txBody>
                  <a:tcPr/>
                </a:tc>
                <a:extLst>
                  <a:ext uri="{0D108BD9-81ED-4DB2-BD59-A6C34878D82A}">
                    <a16:rowId xmlns:a16="http://schemas.microsoft.com/office/drawing/2014/main" val="3052831088"/>
                  </a:ext>
                </a:extLst>
              </a:tr>
              <a:tr h="294627">
                <a:tc>
                  <a:txBody>
                    <a:bodyPr/>
                    <a:lstStyle/>
                    <a:p>
                      <a:r>
                        <a:rPr lang="en-US" sz="1400"/>
                        <a:t>Current Draw</a:t>
                      </a:r>
                    </a:p>
                  </a:txBody>
                  <a:tcPr/>
                </a:tc>
                <a:tc>
                  <a:txBody>
                    <a:bodyPr/>
                    <a:lstStyle/>
                    <a:p>
                      <a:r>
                        <a:rPr lang="en-US" sz="1400"/>
                        <a:t>3A</a:t>
                      </a:r>
                    </a:p>
                  </a:txBody>
                  <a:tcPr/>
                </a:tc>
                <a:extLst>
                  <a:ext uri="{0D108BD9-81ED-4DB2-BD59-A6C34878D82A}">
                    <a16:rowId xmlns:a16="http://schemas.microsoft.com/office/drawing/2014/main" val="3130571304"/>
                  </a:ext>
                </a:extLst>
              </a:tr>
              <a:tr h="294627">
                <a:tc>
                  <a:txBody>
                    <a:bodyPr/>
                    <a:lstStyle/>
                    <a:p>
                      <a:pPr lvl="0">
                        <a:buNone/>
                      </a:pPr>
                      <a:r>
                        <a:rPr lang="en-US" sz="1400"/>
                        <a:t>Power Consumption</a:t>
                      </a:r>
                    </a:p>
                  </a:txBody>
                  <a:tcPr/>
                </a:tc>
                <a:tc>
                  <a:txBody>
                    <a:bodyPr/>
                    <a:lstStyle/>
                    <a:p>
                      <a:pPr lvl="0">
                        <a:buNone/>
                      </a:pPr>
                      <a:r>
                        <a:rPr lang="en-US" sz="1400"/>
                        <a:t>3-5W</a:t>
                      </a:r>
                    </a:p>
                  </a:txBody>
                  <a:tcPr/>
                </a:tc>
                <a:extLst>
                  <a:ext uri="{0D108BD9-81ED-4DB2-BD59-A6C34878D82A}">
                    <a16:rowId xmlns:a16="http://schemas.microsoft.com/office/drawing/2014/main" val="1532692033"/>
                  </a:ext>
                </a:extLst>
              </a:tr>
              <a:tr h="294627">
                <a:tc>
                  <a:txBody>
                    <a:bodyPr/>
                    <a:lstStyle/>
                    <a:p>
                      <a:pPr lvl="0">
                        <a:buNone/>
                      </a:pPr>
                      <a:r>
                        <a:rPr lang="en-US" sz="1400"/>
                        <a:t>Memory</a:t>
                      </a:r>
                    </a:p>
                  </a:txBody>
                  <a:tcPr/>
                </a:tc>
                <a:tc>
                  <a:txBody>
                    <a:bodyPr/>
                    <a:lstStyle/>
                    <a:p>
                      <a:pPr lvl="0">
                        <a:buNone/>
                      </a:pPr>
                      <a:r>
                        <a:rPr lang="en-US" sz="1400"/>
                        <a:t>4GB</a:t>
                      </a:r>
                    </a:p>
                  </a:txBody>
                  <a:tcPr/>
                </a:tc>
                <a:extLst>
                  <a:ext uri="{0D108BD9-81ED-4DB2-BD59-A6C34878D82A}">
                    <a16:rowId xmlns:a16="http://schemas.microsoft.com/office/drawing/2014/main" val="2962450176"/>
                  </a:ext>
                </a:extLst>
              </a:tr>
              <a:tr h="294627">
                <a:tc>
                  <a:txBody>
                    <a:bodyPr/>
                    <a:lstStyle/>
                    <a:p>
                      <a:pPr lvl="0">
                        <a:buNone/>
                      </a:pPr>
                      <a:r>
                        <a:rPr lang="en-US" sz="1400"/>
                        <a:t>RAM</a:t>
                      </a:r>
                    </a:p>
                  </a:txBody>
                  <a:tcPr/>
                </a:tc>
                <a:tc>
                  <a:txBody>
                    <a:bodyPr/>
                    <a:lstStyle/>
                    <a:p>
                      <a:pPr lvl="0">
                        <a:buNone/>
                      </a:pPr>
                      <a:r>
                        <a:rPr lang="en-US" sz="1400"/>
                        <a:t>4GB</a:t>
                      </a:r>
                    </a:p>
                  </a:txBody>
                  <a:tcPr/>
                </a:tc>
                <a:extLst>
                  <a:ext uri="{0D108BD9-81ED-4DB2-BD59-A6C34878D82A}">
                    <a16:rowId xmlns:a16="http://schemas.microsoft.com/office/drawing/2014/main" val="3261622629"/>
                  </a:ext>
                </a:extLst>
              </a:tr>
              <a:tr h="294627">
                <a:tc>
                  <a:txBody>
                    <a:bodyPr/>
                    <a:lstStyle/>
                    <a:p>
                      <a:pPr lvl="0">
                        <a:buNone/>
                      </a:pPr>
                      <a:r>
                        <a:rPr lang="en-US" sz="1400"/>
                        <a:t>Cost</a:t>
                      </a:r>
                    </a:p>
                  </a:txBody>
                  <a:tcPr/>
                </a:tc>
                <a:tc>
                  <a:txBody>
                    <a:bodyPr/>
                    <a:lstStyle/>
                    <a:p>
                      <a:pPr lvl="0">
                        <a:buNone/>
                      </a:pPr>
                      <a:r>
                        <a:rPr lang="en-US" sz="1400"/>
                        <a:t>$55</a:t>
                      </a:r>
                    </a:p>
                  </a:txBody>
                  <a:tcPr/>
                </a:tc>
                <a:extLst>
                  <a:ext uri="{0D108BD9-81ED-4DB2-BD59-A6C34878D82A}">
                    <a16:rowId xmlns:a16="http://schemas.microsoft.com/office/drawing/2014/main" val="1149265863"/>
                  </a:ext>
                </a:extLst>
              </a:tr>
            </a:tbl>
          </a:graphicData>
        </a:graphic>
      </p:graphicFrame>
      <p:pic>
        <p:nvPicPr>
          <p:cNvPr id="7" name="Picture 6" descr="A person taking a selfie&#10;&#10;Description automatically generated">
            <a:extLst>
              <a:ext uri="{FF2B5EF4-FFF2-40B4-BE49-F238E27FC236}">
                <a16:creationId xmlns:a16="http://schemas.microsoft.com/office/drawing/2014/main" id="{9C12C794-BF27-49EE-3F96-21B57015469E}"/>
              </a:ext>
            </a:extLst>
          </p:cNvPr>
          <p:cNvPicPr>
            <a:picLocks noChangeAspect="1"/>
          </p:cNvPicPr>
          <p:nvPr/>
        </p:nvPicPr>
        <p:blipFill>
          <a:blip r:embed="rId6"/>
          <a:srcRect l="12500" t="22015" r="16146" b="19875"/>
          <a:stretch/>
        </p:blipFill>
        <p:spPr>
          <a:xfrm>
            <a:off x="10939749" y="2753"/>
            <a:ext cx="1256454" cy="1431887"/>
          </a:xfrm>
          <a:prstGeom prst="rect">
            <a:avLst/>
          </a:prstGeom>
        </p:spPr>
      </p:pic>
      <p:pic>
        <p:nvPicPr>
          <p:cNvPr id="6" name="Recorded Sound">
            <a:hlinkClick r:id="" action="ppaction://media"/>
            <a:extLst>
              <a:ext uri="{FF2B5EF4-FFF2-40B4-BE49-F238E27FC236}">
                <a16:creationId xmlns:a16="http://schemas.microsoft.com/office/drawing/2014/main" id="{B56C97DB-4465-41EA-4499-38FDB1F9DC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8965" y="370820"/>
            <a:ext cx="487363" cy="487363"/>
          </a:xfrm>
          <a:prstGeom prst="rect">
            <a:avLst/>
          </a:prstGeom>
        </p:spPr>
      </p:pic>
    </p:spTree>
    <p:extLst>
      <p:ext uri="{BB962C8B-B14F-4D97-AF65-F5344CB8AC3E}">
        <p14:creationId xmlns:p14="http://schemas.microsoft.com/office/powerpoint/2010/main" val="428244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BE2A49E-0BD9-321C-F602-AFA2FCF9B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198" y="931857"/>
            <a:ext cx="10326946" cy="499630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2D0267C2-9A87-5888-0384-969AD93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4AEFA6A-E623-CF1A-3DDF-C38D3A7E2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8570" y="930513"/>
            <a:ext cx="3740452" cy="4989589"/>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9F7887-298F-92CE-2B11-C13BA9ED4C69}"/>
              </a:ext>
            </a:extLst>
          </p:cNvPr>
          <p:cNvSpPr>
            <a:spLocks noGrp="1"/>
          </p:cNvSpPr>
          <p:nvPr>
            <p:ph type="title"/>
          </p:nvPr>
        </p:nvSpPr>
        <p:spPr>
          <a:xfrm>
            <a:off x="1126044" y="123824"/>
            <a:ext cx="3355901" cy="1828800"/>
          </a:xfrm>
        </p:spPr>
        <p:txBody>
          <a:bodyPr vert="horz" lIns="91440" tIns="45720" rIns="91440" bIns="45720" rtlCol="0" anchor="b">
            <a:normAutofit/>
          </a:bodyPr>
          <a:lstStyle/>
          <a:p>
            <a:r>
              <a:rPr lang="en-US" sz="3200" spc="530"/>
              <a:t>Raspberry PI</a:t>
            </a:r>
          </a:p>
        </p:txBody>
      </p:sp>
      <p:pic>
        <p:nvPicPr>
          <p:cNvPr id="6" name="Content Placeholder 5" descr="A computer circuit board with many wires&#10;&#10;Description automatically generated">
            <a:extLst>
              <a:ext uri="{FF2B5EF4-FFF2-40B4-BE49-F238E27FC236}">
                <a16:creationId xmlns:a16="http://schemas.microsoft.com/office/drawing/2014/main" id="{C083A5B6-039D-629E-CD0D-8D30868937F0}"/>
              </a:ext>
            </a:extLst>
          </p:cNvPr>
          <p:cNvPicPr>
            <a:picLocks noGrp="1" noChangeAspect="1"/>
          </p:cNvPicPr>
          <p:nvPr>
            <p:ph idx="1"/>
          </p:nvPr>
        </p:nvPicPr>
        <p:blipFill>
          <a:blip r:embed="rId5"/>
          <a:stretch>
            <a:fillRect/>
          </a:stretch>
        </p:blipFill>
        <p:spPr>
          <a:xfrm>
            <a:off x="4872957" y="1038515"/>
            <a:ext cx="7322295" cy="4522910"/>
          </a:xfrm>
        </p:spPr>
      </p:pic>
      <p:sp>
        <p:nvSpPr>
          <p:cNvPr id="7" name="TextBox 6">
            <a:extLst>
              <a:ext uri="{FF2B5EF4-FFF2-40B4-BE49-F238E27FC236}">
                <a16:creationId xmlns:a16="http://schemas.microsoft.com/office/drawing/2014/main" id="{F4A6F2DB-CBCE-9F96-CAC2-81E5F393567E}"/>
              </a:ext>
            </a:extLst>
          </p:cNvPr>
          <p:cNvSpPr txBox="1"/>
          <p:nvPr/>
        </p:nvSpPr>
        <p:spPr>
          <a:xfrm>
            <a:off x="1051890" y="1964850"/>
            <a:ext cx="3522838"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Purpose: The Raspberry Pi will power our camera, lidar, and our ESP32. The Raspberry Pi will also control the Robot Arm.</a:t>
            </a:r>
          </a:p>
          <a:p>
            <a:pPr marL="285750" indent="-285750">
              <a:buFont typeface="Arial"/>
              <a:buChar char="•"/>
            </a:pPr>
            <a:r>
              <a:rPr lang="en-US"/>
              <a:t>This board will communicate information with our ESP32 and let the ESP32 decide what action to do depending on what information is sent to the ESP32.</a:t>
            </a:r>
          </a:p>
        </p:txBody>
      </p:sp>
      <p:pic>
        <p:nvPicPr>
          <p:cNvPr id="4" name="Picture 3" descr="A person taking a selfie&#10;&#10;Description automatically generated">
            <a:extLst>
              <a:ext uri="{FF2B5EF4-FFF2-40B4-BE49-F238E27FC236}">
                <a16:creationId xmlns:a16="http://schemas.microsoft.com/office/drawing/2014/main" id="{1D2DB467-2221-AD4F-B718-AC28F328AF2D}"/>
              </a:ext>
            </a:extLst>
          </p:cNvPr>
          <p:cNvPicPr>
            <a:picLocks noChangeAspect="1"/>
          </p:cNvPicPr>
          <p:nvPr/>
        </p:nvPicPr>
        <p:blipFill>
          <a:blip r:embed="rId6"/>
          <a:srcRect l="12500" t="22015" r="16146" b="19875"/>
          <a:stretch/>
        </p:blipFill>
        <p:spPr>
          <a:xfrm>
            <a:off x="10942260" y="0"/>
            <a:ext cx="1256454" cy="1431887"/>
          </a:xfrm>
          <a:prstGeom prst="rect">
            <a:avLst/>
          </a:prstGeom>
        </p:spPr>
      </p:pic>
      <p:pic>
        <p:nvPicPr>
          <p:cNvPr id="5" name="Recorded Sound">
            <a:hlinkClick r:id="" action="ppaction://media"/>
            <a:extLst>
              <a:ext uri="{FF2B5EF4-FFF2-40B4-BE49-F238E27FC236}">
                <a16:creationId xmlns:a16="http://schemas.microsoft.com/office/drawing/2014/main" id="{B909C3D9-A16C-F50E-B28A-CEB7E3648A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1604" y="228580"/>
            <a:ext cx="487363" cy="487363"/>
          </a:xfrm>
          <a:prstGeom prst="rect">
            <a:avLst/>
          </a:prstGeom>
        </p:spPr>
      </p:pic>
    </p:spTree>
    <p:extLst>
      <p:ext uri="{BB962C8B-B14F-4D97-AF65-F5344CB8AC3E}">
        <p14:creationId xmlns:p14="http://schemas.microsoft.com/office/powerpoint/2010/main" val="166633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F7887-298F-92CE-2B11-C13BA9ED4C69}"/>
              </a:ext>
            </a:extLst>
          </p:cNvPr>
          <p:cNvSpPr>
            <a:spLocks noGrp="1"/>
          </p:cNvSpPr>
          <p:nvPr>
            <p:ph type="title"/>
          </p:nvPr>
        </p:nvSpPr>
        <p:spPr/>
        <p:txBody>
          <a:bodyPr/>
          <a:lstStyle/>
          <a:p>
            <a:r>
              <a:rPr lang="en-US"/>
              <a:t>Battery</a:t>
            </a:r>
          </a:p>
        </p:txBody>
      </p:sp>
      <p:pic>
        <p:nvPicPr>
          <p:cNvPr id="4" name="Content Placeholder 3" descr="A black battery with white text and a white handle&#10;&#10;Description automatically generated">
            <a:extLst>
              <a:ext uri="{FF2B5EF4-FFF2-40B4-BE49-F238E27FC236}">
                <a16:creationId xmlns:a16="http://schemas.microsoft.com/office/drawing/2014/main" id="{C68750B8-78F2-7EE7-4956-1D2446604C10}"/>
              </a:ext>
            </a:extLst>
          </p:cNvPr>
          <p:cNvPicPr>
            <a:picLocks noGrp="1" noChangeAspect="1"/>
          </p:cNvPicPr>
          <p:nvPr>
            <p:ph idx="1"/>
          </p:nvPr>
        </p:nvPicPr>
        <p:blipFill>
          <a:blip r:embed="rId5"/>
          <a:stretch>
            <a:fillRect/>
          </a:stretch>
        </p:blipFill>
        <p:spPr>
          <a:xfrm>
            <a:off x="6108481" y="1716863"/>
            <a:ext cx="4260284" cy="3764461"/>
          </a:xfrm>
        </p:spPr>
      </p:pic>
      <p:sp>
        <p:nvSpPr>
          <p:cNvPr id="5" name="TextBox 4">
            <a:extLst>
              <a:ext uri="{FF2B5EF4-FFF2-40B4-BE49-F238E27FC236}">
                <a16:creationId xmlns:a16="http://schemas.microsoft.com/office/drawing/2014/main" id="{2DAA6037-73D1-606A-D60A-B9B888995232}"/>
              </a:ext>
            </a:extLst>
          </p:cNvPr>
          <p:cNvSpPr txBox="1"/>
          <p:nvPr/>
        </p:nvSpPr>
        <p:spPr>
          <a:xfrm>
            <a:off x="1680575" y="2359068"/>
            <a:ext cx="394569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Purpose: The battery is two 12V batteries in series to make a 24V battery with 35Ah. This battery should power our whole device while lasting a long time with doing its purpose</a:t>
            </a:r>
          </a:p>
        </p:txBody>
      </p:sp>
      <p:pic>
        <p:nvPicPr>
          <p:cNvPr id="6" name="Picture 5" descr="A person taking a selfie&#10;&#10;Description automatically generated">
            <a:extLst>
              <a:ext uri="{FF2B5EF4-FFF2-40B4-BE49-F238E27FC236}">
                <a16:creationId xmlns:a16="http://schemas.microsoft.com/office/drawing/2014/main" id="{6D323097-D3EC-E334-ECD2-7DA54696C18C}"/>
              </a:ext>
            </a:extLst>
          </p:cNvPr>
          <p:cNvPicPr>
            <a:picLocks noChangeAspect="1"/>
          </p:cNvPicPr>
          <p:nvPr/>
        </p:nvPicPr>
        <p:blipFill>
          <a:blip r:embed="rId6"/>
          <a:srcRect l="12500" t="22015" r="16146" b="19875"/>
          <a:stretch/>
        </p:blipFill>
        <p:spPr>
          <a:xfrm>
            <a:off x="10939749" y="2753"/>
            <a:ext cx="1256454" cy="1431887"/>
          </a:xfrm>
          <a:prstGeom prst="rect">
            <a:avLst/>
          </a:prstGeom>
        </p:spPr>
      </p:pic>
      <p:pic>
        <p:nvPicPr>
          <p:cNvPr id="3" name="Recorded Sound">
            <a:hlinkClick r:id="" action="ppaction://media"/>
            <a:extLst>
              <a:ext uri="{FF2B5EF4-FFF2-40B4-BE49-F238E27FC236}">
                <a16:creationId xmlns:a16="http://schemas.microsoft.com/office/drawing/2014/main" id="{1743A122-39A1-1EC5-44CC-C8F42B158C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5863" y="1142336"/>
            <a:ext cx="487363" cy="487363"/>
          </a:xfrm>
          <a:prstGeom prst="rect">
            <a:avLst/>
          </a:prstGeom>
        </p:spPr>
      </p:pic>
    </p:spTree>
    <p:extLst>
      <p:ext uri="{BB962C8B-B14F-4D97-AF65-F5344CB8AC3E}">
        <p14:creationId xmlns:p14="http://schemas.microsoft.com/office/powerpoint/2010/main" val="313056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67733-CF15-E116-08AB-9DC5EC8C5A13}"/>
              </a:ext>
            </a:extLst>
          </p:cNvPr>
          <p:cNvSpPr>
            <a:spLocks noGrp="1"/>
          </p:cNvSpPr>
          <p:nvPr>
            <p:ph type="title"/>
          </p:nvPr>
        </p:nvSpPr>
        <p:spPr/>
        <p:txBody>
          <a:bodyPr/>
          <a:lstStyle/>
          <a:p>
            <a:r>
              <a:rPr lang="en-US"/>
              <a:t>Voltage Regulators</a:t>
            </a:r>
          </a:p>
        </p:txBody>
      </p:sp>
      <p:sp>
        <p:nvSpPr>
          <p:cNvPr id="3" name="Content Placeholder 2">
            <a:extLst>
              <a:ext uri="{FF2B5EF4-FFF2-40B4-BE49-F238E27FC236}">
                <a16:creationId xmlns:a16="http://schemas.microsoft.com/office/drawing/2014/main" id="{23C0BDA1-8793-0F19-B00B-A6820F0CAF45}"/>
              </a:ext>
            </a:extLst>
          </p:cNvPr>
          <p:cNvSpPr>
            <a:spLocks noGrp="1"/>
          </p:cNvSpPr>
          <p:nvPr>
            <p:ph idx="1"/>
          </p:nvPr>
        </p:nvSpPr>
        <p:spPr/>
        <p:txBody>
          <a:bodyPr vert="horz" lIns="91440" tIns="45720" rIns="91440" bIns="45720" rtlCol="0" anchor="t">
            <a:normAutofit/>
          </a:bodyPr>
          <a:lstStyle/>
          <a:p>
            <a:r>
              <a:rPr lang="en-US"/>
              <a:t>Purpose: to regulate/control the voltage a specific part can withstand</a:t>
            </a:r>
          </a:p>
          <a:p>
            <a:r>
              <a:rPr lang="en-US"/>
              <a:t>Switching Voltage Regulators—for its flexibility and high efficiency</a:t>
            </a:r>
          </a:p>
        </p:txBody>
      </p:sp>
      <p:graphicFrame>
        <p:nvGraphicFramePr>
          <p:cNvPr id="4" name="Table 3">
            <a:extLst>
              <a:ext uri="{FF2B5EF4-FFF2-40B4-BE49-F238E27FC236}">
                <a16:creationId xmlns:a16="http://schemas.microsoft.com/office/drawing/2014/main" id="{CDADE835-AEB3-9730-8E94-9664FC283C56}"/>
              </a:ext>
            </a:extLst>
          </p:cNvPr>
          <p:cNvGraphicFramePr>
            <a:graphicFrameLocks noGrp="1"/>
          </p:cNvGraphicFramePr>
          <p:nvPr>
            <p:extLst>
              <p:ext uri="{D42A27DB-BD31-4B8C-83A1-F6EECF244321}">
                <p14:modId xmlns:p14="http://schemas.microsoft.com/office/powerpoint/2010/main" val="1273708400"/>
              </p:ext>
            </p:extLst>
          </p:nvPr>
        </p:nvGraphicFramePr>
        <p:xfrm>
          <a:off x="1622457" y="3289055"/>
          <a:ext cx="8168630" cy="2494277"/>
        </p:xfrm>
        <a:graphic>
          <a:graphicData uri="http://schemas.openxmlformats.org/drawingml/2006/table">
            <a:tbl>
              <a:tblPr firstRow="1" bandRow="1">
                <a:tableStyleId>{5C22544A-7EE6-4342-B048-85BDC9FD1C3A}</a:tableStyleId>
              </a:tblPr>
              <a:tblGrid>
                <a:gridCol w="1633726">
                  <a:extLst>
                    <a:ext uri="{9D8B030D-6E8A-4147-A177-3AD203B41FA5}">
                      <a16:colId xmlns:a16="http://schemas.microsoft.com/office/drawing/2014/main" val="2421682522"/>
                    </a:ext>
                  </a:extLst>
                </a:gridCol>
                <a:gridCol w="1633726">
                  <a:extLst>
                    <a:ext uri="{9D8B030D-6E8A-4147-A177-3AD203B41FA5}">
                      <a16:colId xmlns:a16="http://schemas.microsoft.com/office/drawing/2014/main" val="4162973296"/>
                    </a:ext>
                  </a:extLst>
                </a:gridCol>
                <a:gridCol w="1633726">
                  <a:extLst>
                    <a:ext uri="{9D8B030D-6E8A-4147-A177-3AD203B41FA5}">
                      <a16:colId xmlns:a16="http://schemas.microsoft.com/office/drawing/2014/main" val="565299354"/>
                    </a:ext>
                  </a:extLst>
                </a:gridCol>
                <a:gridCol w="1633726">
                  <a:extLst>
                    <a:ext uri="{9D8B030D-6E8A-4147-A177-3AD203B41FA5}">
                      <a16:colId xmlns:a16="http://schemas.microsoft.com/office/drawing/2014/main" val="402424938"/>
                    </a:ext>
                  </a:extLst>
                </a:gridCol>
                <a:gridCol w="1633726">
                  <a:extLst>
                    <a:ext uri="{9D8B030D-6E8A-4147-A177-3AD203B41FA5}">
                      <a16:colId xmlns:a16="http://schemas.microsoft.com/office/drawing/2014/main" val="1958127377"/>
                    </a:ext>
                  </a:extLst>
                </a:gridCol>
              </a:tblGrid>
              <a:tr h="370840">
                <a:tc>
                  <a:txBody>
                    <a:bodyPr/>
                    <a:lstStyle/>
                    <a:p>
                      <a:r>
                        <a:rPr lang="en-US">
                          <a:solidFill>
                            <a:schemeClr val="tx1"/>
                          </a:solidFill>
                        </a:rPr>
                        <a:t>Parameters</a:t>
                      </a:r>
                    </a:p>
                  </a:txBody>
                  <a:tcPr/>
                </a:tc>
                <a:tc>
                  <a:txBody>
                    <a:bodyPr/>
                    <a:lstStyle/>
                    <a:p>
                      <a:r>
                        <a:rPr lang="en-US">
                          <a:solidFill>
                            <a:schemeClr val="tx1"/>
                          </a:solidFill>
                        </a:rPr>
                        <a:t>Linear Voltage Reg</a:t>
                      </a:r>
                    </a:p>
                  </a:txBody>
                  <a:tcPr/>
                </a:tc>
                <a:tc gridSpan="3">
                  <a:txBody>
                    <a:bodyPr/>
                    <a:lstStyle/>
                    <a:p>
                      <a:r>
                        <a:rPr lang="en-US">
                          <a:solidFill>
                            <a:schemeClr val="tx1"/>
                          </a:solidFill>
                          <a:highlight>
                            <a:srgbClr val="FFFF00"/>
                          </a:highlight>
                        </a:rPr>
                        <a:t>Switching Voltage Reg</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12235778"/>
                  </a:ext>
                </a:extLst>
              </a:tr>
              <a:tr h="370840">
                <a:tc>
                  <a:txBody>
                    <a:bodyPr/>
                    <a:lstStyle/>
                    <a:p>
                      <a:r>
                        <a:rPr lang="en-US"/>
                        <a:t>Type</a:t>
                      </a:r>
                    </a:p>
                  </a:txBody>
                  <a:tcPr/>
                </a:tc>
                <a:tc>
                  <a:txBody>
                    <a:bodyPr/>
                    <a:lstStyle/>
                    <a:p>
                      <a:r>
                        <a:rPr lang="en-US"/>
                        <a:t>N/a</a:t>
                      </a:r>
                    </a:p>
                  </a:txBody>
                  <a:tcPr/>
                </a:tc>
                <a:tc>
                  <a:txBody>
                    <a:bodyPr/>
                    <a:lstStyle/>
                    <a:p>
                      <a:r>
                        <a:rPr lang="en-US"/>
                        <a:t>Buck</a:t>
                      </a:r>
                    </a:p>
                  </a:txBody>
                  <a:tcPr/>
                </a:tc>
                <a:tc>
                  <a:txBody>
                    <a:bodyPr/>
                    <a:lstStyle/>
                    <a:p>
                      <a:pPr lvl="0">
                        <a:buNone/>
                      </a:pPr>
                      <a:r>
                        <a:rPr lang="en-US"/>
                        <a:t>Boost </a:t>
                      </a:r>
                    </a:p>
                  </a:txBody>
                  <a:tcPr/>
                </a:tc>
                <a:tc>
                  <a:txBody>
                    <a:bodyPr/>
                    <a:lstStyle/>
                    <a:p>
                      <a:pPr lvl="0">
                        <a:buNone/>
                      </a:pPr>
                      <a:r>
                        <a:rPr lang="en-US"/>
                        <a:t>Buck-Boost</a:t>
                      </a:r>
                    </a:p>
                  </a:txBody>
                  <a:tcPr/>
                </a:tc>
                <a:extLst>
                  <a:ext uri="{0D108BD9-81ED-4DB2-BD59-A6C34878D82A}">
                    <a16:rowId xmlns:a16="http://schemas.microsoft.com/office/drawing/2014/main" val="2025737652"/>
                  </a:ext>
                </a:extLst>
              </a:tr>
              <a:tr h="370840">
                <a:tc>
                  <a:txBody>
                    <a:bodyPr/>
                    <a:lstStyle/>
                    <a:p>
                      <a:r>
                        <a:rPr lang="en-US"/>
                        <a:t>Efficiency</a:t>
                      </a:r>
                    </a:p>
                  </a:txBody>
                  <a:tcPr/>
                </a:tc>
                <a:tc>
                  <a:txBody>
                    <a:bodyPr/>
                    <a:lstStyle/>
                    <a:p>
                      <a:r>
                        <a:rPr lang="en-US"/>
                        <a:t>Medium</a:t>
                      </a:r>
                    </a:p>
                  </a:txBody>
                  <a:tcPr/>
                </a:tc>
                <a:tc>
                  <a:txBody>
                    <a:bodyPr/>
                    <a:lstStyle/>
                    <a:p>
                      <a:r>
                        <a:rPr lang="en-US"/>
                        <a:t>High</a:t>
                      </a:r>
                    </a:p>
                  </a:txBody>
                  <a:tcPr/>
                </a:tc>
                <a:tc>
                  <a:txBody>
                    <a:bodyPr/>
                    <a:lstStyle/>
                    <a:p>
                      <a:pPr lvl="0">
                        <a:buNone/>
                      </a:pPr>
                      <a:r>
                        <a:rPr lang="en-US"/>
                        <a:t>High</a:t>
                      </a:r>
                    </a:p>
                  </a:txBody>
                  <a:tcPr/>
                </a:tc>
                <a:tc>
                  <a:txBody>
                    <a:bodyPr/>
                    <a:lstStyle/>
                    <a:p>
                      <a:pPr lvl="0">
                        <a:buNone/>
                      </a:pPr>
                      <a:r>
                        <a:rPr lang="en-US"/>
                        <a:t>High</a:t>
                      </a:r>
                    </a:p>
                  </a:txBody>
                  <a:tcPr/>
                </a:tc>
                <a:extLst>
                  <a:ext uri="{0D108BD9-81ED-4DB2-BD59-A6C34878D82A}">
                    <a16:rowId xmlns:a16="http://schemas.microsoft.com/office/drawing/2014/main" val="4178504020"/>
                  </a:ext>
                </a:extLst>
              </a:tr>
              <a:tr h="370840">
                <a:tc>
                  <a:txBody>
                    <a:bodyPr/>
                    <a:lstStyle/>
                    <a:p>
                      <a:r>
                        <a:rPr lang="en-US"/>
                        <a:t>Voltage output</a:t>
                      </a:r>
                    </a:p>
                  </a:txBody>
                  <a:tcPr/>
                </a:tc>
                <a:tc>
                  <a:txBody>
                    <a:bodyPr/>
                    <a:lstStyle/>
                    <a:p>
                      <a:r>
                        <a:rPr lang="en-US"/>
                        <a:t>Step-Down</a:t>
                      </a:r>
                    </a:p>
                  </a:txBody>
                  <a:tcPr/>
                </a:tc>
                <a:tc>
                  <a:txBody>
                    <a:bodyPr/>
                    <a:lstStyle/>
                    <a:p>
                      <a:r>
                        <a:rPr lang="en-US"/>
                        <a:t>Step-Down</a:t>
                      </a:r>
                    </a:p>
                  </a:txBody>
                  <a:tcPr/>
                </a:tc>
                <a:tc>
                  <a:txBody>
                    <a:bodyPr/>
                    <a:lstStyle/>
                    <a:p>
                      <a:pPr lvl="0">
                        <a:buNone/>
                      </a:pPr>
                      <a:r>
                        <a:rPr lang="en-US"/>
                        <a:t>Step-Up</a:t>
                      </a:r>
                    </a:p>
                  </a:txBody>
                  <a:tcPr/>
                </a:tc>
                <a:tc>
                  <a:txBody>
                    <a:bodyPr/>
                    <a:lstStyle/>
                    <a:p>
                      <a:pPr lvl="0">
                        <a:buNone/>
                      </a:pPr>
                      <a:r>
                        <a:rPr lang="en-US"/>
                        <a:t>Step-Down/up</a:t>
                      </a:r>
                    </a:p>
                  </a:txBody>
                  <a:tcPr/>
                </a:tc>
                <a:extLst>
                  <a:ext uri="{0D108BD9-81ED-4DB2-BD59-A6C34878D82A}">
                    <a16:rowId xmlns:a16="http://schemas.microsoft.com/office/drawing/2014/main" val="1683947761"/>
                  </a:ext>
                </a:extLst>
              </a:tr>
              <a:tr h="370839">
                <a:tc>
                  <a:txBody>
                    <a:bodyPr/>
                    <a:lstStyle/>
                    <a:p>
                      <a:pPr lvl="0">
                        <a:buNone/>
                      </a:pPr>
                      <a:r>
                        <a:rPr lang="en-US"/>
                        <a:t>Heat</a:t>
                      </a:r>
                    </a:p>
                  </a:txBody>
                  <a:tcPr/>
                </a:tc>
                <a:tc>
                  <a:txBody>
                    <a:bodyPr/>
                    <a:lstStyle/>
                    <a:p>
                      <a:pPr lvl="0">
                        <a:buNone/>
                      </a:pPr>
                      <a:r>
                        <a:rPr lang="en-US"/>
                        <a:t>Medium</a:t>
                      </a:r>
                    </a:p>
                  </a:txBody>
                  <a:tcPr/>
                </a:tc>
                <a:tc>
                  <a:txBody>
                    <a:bodyPr/>
                    <a:lstStyle/>
                    <a:p>
                      <a:pPr lvl="0">
                        <a:buNone/>
                      </a:pPr>
                      <a:r>
                        <a:rPr lang="en-US"/>
                        <a:t>Low</a:t>
                      </a:r>
                    </a:p>
                  </a:txBody>
                  <a:tcPr/>
                </a:tc>
                <a:tc>
                  <a:txBody>
                    <a:bodyPr/>
                    <a:lstStyle/>
                    <a:p>
                      <a:pPr lvl="0">
                        <a:buNone/>
                      </a:pPr>
                      <a:r>
                        <a:rPr lang="en-US"/>
                        <a:t>Low</a:t>
                      </a:r>
                    </a:p>
                  </a:txBody>
                  <a:tcPr/>
                </a:tc>
                <a:tc>
                  <a:txBody>
                    <a:bodyPr/>
                    <a:lstStyle/>
                    <a:p>
                      <a:pPr lvl="0">
                        <a:buNone/>
                      </a:pPr>
                      <a:r>
                        <a:rPr lang="en-US"/>
                        <a:t>Low</a:t>
                      </a:r>
                    </a:p>
                  </a:txBody>
                  <a:tcPr/>
                </a:tc>
                <a:extLst>
                  <a:ext uri="{0D108BD9-81ED-4DB2-BD59-A6C34878D82A}">
                    <a16:rowId xmlns:a16="http://schemas.microsoft.com/office/drawing/2014/main" val="1797443823"/>
                  </a:ext>
                </a:extLst>
              </a:tr>
              <a:tr h="370838">
                <a:tc>
                  <a:txBody>
                    <a:bodyPr/>
                    <a:lstStyle/>
                    <a:p>
                      <a:pPr lvl="0">
                        <a:buNone/>
                      </a:pPr>
                      <a:r>
                        <a:rPr lang="en-US"/>
                        <a:t>Output Ripple</a:t>
                      </a:r>
                    </a:p>
                  </a:txBody>
                  <a:tcPr/>
                </a:tc>
                <a:tc>
                  <a:txBody>
                    <a:bodyPr/>
                    <a:lstStyle/>
                    <a:p>
                      <a:pPr lvl="0">
                        <a:buNone/>
                      </a:pPr>
                      <a:r>
                        <a:rPr lang="en-US"/>
                        <a:t>Low </a:t>
                      </a:r>
                    </a:p>
                  </a:txBody>
                  <a:tcPr/>
                </a:tc>
                <a:tc>
                  <a:txBody>
                    <a:bodyPr/>
                    <a:lstStyle/>
                    <a:p>
                      <a:pPr lvl="0">
                        <a:buNone/>
                      </a:pPr>
                      <a:r>
                        <a:rPr lang="en-US"/>
                        <a:t>Low</a:t>
                      </a:r>
                    </a:p>
                  </a:txBody>
                  <a:tcPr/>
                </a:tc>
                <a:tc>
                  <a:txBody>
                    <a:bodyPr/>
                    <a:lstStyle/>
                    <a:p>
                      <a:pPr lvl="0">
                        <a:buNone/>
                      </a:pPr>
                      <a:r>
                        <a:rPr lang="en-US"/>
                        <a:t>High</a:t>
                      </a:r>
                    </a:p>
                  </a:txBody>
                  <a:tcPr/>
                </a:tc>
                <a:tc>
                  <a:txBody>
                    <a:bodyPr/>
                    <a:lstStyle/>
                    <a:p>
                      <a:pPr lvl="0">
                        <a:buNone/>
                      </a:pPr>
                      <a:r>
                        <a:rPr lang="en-US"/>
                        <a:t>Low</a:t>
                      </a:r>
                    </a:p>
                  </a:txBody>
                  <a:tcPr/>
                </a:tc>
                <a:extLst>
                  <a:ext uri="{0D108BD9-81ED-4DB2-BD59-A6C34878D82A}">
                    <a16:rowId xmlns:a16="http://schemas.microsoft.com/office/drawing/2014/main" val="2888908895"/>
                  </a:ext>
                </a:extLst>
              </a:tr>
            </a:tbl>
          </a:graphicData>
        </a:graphic>
      </p:graphicFrame>
      <p:pic>
        <p:nvPicPr>
          <p:cNvPr id="6" name="Picture 5" descr="A person taking a selfie&#10;&#10;Description automatically generated">
            <a:extLst>
              <a:ext uri="{FF2B5EF4-FFF2-40B4-BE49-F238E27FC236}">
                <a16:creationId xmlns:a16="http://schemas.microsoft.com/office/drawing/2014/main" id="{4B9FAC3F-DFF8-D511-C4C9-CD892D7114A3}"/>
              </a:ext>
            </a:extLst>
          </p:cNvPr>
          <p:cNvPicPr>
            <a:picLocks noChangeAspect="1"/>
          </p:cNvPicPr>
          <p:nvPr/>
        </p:nvPicPr>
        <p:blipFill>
          <a:blip r:embed="rId5"/>
          <a:srcRect l="12500" t="22015" r="16146" b="19875"/>
          <a:stretch/>
        </p:blipFill>
        <p:spPr>
          <a:xfrm>
            <a:off x="10939749" y="2753"/>
            <a:ext cx="1256454" cy="1431887"/>
          </a:xfrm>
          <a:prstGeom prst="rect">
            <a:avLst/>
          </a:prstGeom>
        </p:spPr>
      </p:pic>
      <p:pic>
        <p:nvPicPr>
          <p:cNvPr id="5" name="Recorded Sound">
            <a:hlinkClick r:id="" action="ppaction://media"/>
            <a:extLst>
              <a:ext uri="{FF2B5EF4-FFF2-40B4-BE49-F238E27FC236}">
                <a16:creationId xmlns:a16="http://schemas.microsoft.com/office/drawing/2014/main" id="{77EE8C53-CC09-B678-B5C8-26DD5EBA52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6684" y="994722"/>
            <a:ext cx="487363" cy="487363"/>
          </a:xfrm>
          <a:prstGeom prst="rect">
            <a:avLst/>
          </a:prstGeom>
        </p:spPr>
      </p:pic>
    </p:spTree>
    <p:extLst>
      <p:ext uri="{BB962C8B-B14F-4D97-AF65-F5344CB8AC3E}">
        <p14:creationId xmlns:p14="http://schemas.microsoft.com/office/powerpoint/2010/main" val="344806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C47DF-EBF9-B83E-FE3D-7DE543B242AD}"/>
              </a:ext>
            </a:extLst>
          </p:cNvPr>
          <p:cNvSpPr>
            <a:spLocks noGrp="1"/>
          </p:cNvSpPr>
          <p:nvPr>
            <p:ph type="title"/>
          </p:nvPr>
        </p:nvSpPr>
        <p:spPr/>
        <p:txBody>
          <a:bodyPr/>
          <a:lstStyle/>
          <a:p>
            <a:r>
              <a:rPr lang="en-US"/>
              <a:t>Power Supply</a:t>
            </a:r>
          </a:p>
        </p:txBody>
      </p:sp>
      <p:sp>
        <p:nvSpPr>
          <p:cNvPr id="6" name="TextBox 5">
            <a:extLst>
              <a:ext uri="{FF2B5EF4-FFF2-40B4-BE49-F238E27FC236}">
                <a16:creationId xmlns:a16="http://schemas.microsoft.com/office/drawing/2014/main" id="{3ECE538C-D0CA-AA74-3470-B181C111E048}"/>
              </a:ext>
            </a:extLst>
          </p:cNvPr>
          <p:cNvSpPr txBox="1"/>
          <p:nvPr/>
        </p:nvSpPr>
        <p:spPr>
          <a:xfrm>
            <a:off x="6065123" y="5393033"/>
            <a:ext cx="50842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Power Supply Block Diagram</a:t>
            </a:r>
          </a:p>
        </p:txBody>
      </p:sp>
      <p:sp>
        <p:nvSpPr>
          <p:cNvPr id="10" name="TextBox 9">
            <a:extLst>
              <a:ext uri="{FF2B5EF4-FFF2-40B4-BE49-F238E27FC236}">
                <a16:creationId xmlns:a16="http://schemas.microsoft.com/office/drawing/2014/main" id="{FB053ADB-CD3B-8C32-79AB-A19F383B02BF}"/>
              </a:ext>
            </a:extLst>
          </p:cNvPr>
          <p:cNvSpPr txBox="1"/>
          <p:nvPr/>
        </p:nvSpPr>
        <p:spPr>
          <a:xfrm>
            <a:off x="1624208" y="2313139"/>
            <a:ext cx="311898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a:cs typeface="Arial"/>
              </a:rPr>
              <a:t>Purpose: This board is specifically constructed to deliver the precise voltage required by various components ​</a:t>
            </a:r>
          </a:p>
          <a:p>
            <a:pPr marL="228600" indent="-228600">
              <a:buFont typeface=""/>
              <a:buChar char="•"/>
            </a:pPr>
            <a:r>
              <a:rPr lang="en-US">
                <a:cs typeface="Arial"/>
              </a:rPr>
              <a:t>Accommodates 2-wire connections to wall outlet for robot arm​</a:t>
            </a:r>
          </a:p>
          <a:p>
            <a:pPr marL="228600" indent="-228600">
              <a:buFont typeface=""/>
              <a:buChar char="•"/>
            </a:pPr>
            <a:r>
              <a:rPr lang="en-US">
                <a:cs typeface="Arial"/>
              </a:rPr>
              <a:t>Includes a USB port to efficiently power devices such as the Raspberry Pi and ESP32.​</a:t>
            </a:r>
          </a:p>
        </p:txBody>
      </p:sp>
      <p:pic>
        <p:nvPicPr>
          <p:cNvPr id="4" name="Picture 3" descr="A person taking a selfie&#10;&#10;Description automatically generated">
            <a:extLst>
              <a:ext uri="{FF2B5EF4-FFF2-40B4-BE49-F238E27FC236}">
                <a16:creationId xmlns:a16="http://schemas.microsoft.com/office/drawing/2014/main" id="{3D41BDFF-252F-0A90-016F-0764E7E29CEB}"/>
              </a:ext>
            </a:extLst>
          </p:cNvPr>
          <p:cNvPicPr>
            <a:picLocks noChangeAspect="1"/>
          </p:cNvPicPr>
          <p:nvPr/>
        </p:nvPicPr>
        <p:blipFill>
          <a:blip r:embed="rId5"/>
          <a:srcRect l="12500" t="22015" r="16146" b="19875"/>
          <a:stretch/>
        </p:blipFill>
        <p:spPr>
          <a:xfrm>
            <a:off x="10939749" y="2753"/>
            <a:ext cx="1256454" cy="1431887"/>
          </a:xfrm>
          <a:prstGeom prst="rect">
            <a:avLst/>
          </a:prstGeom>
        </p:spPr>
      </p:pic>
      <p:pic>
        <p:nvPicPr>
          <p:cNvPr id="12" name="Content Placeholder 11">
            <a:extLst>
              <a:ext uri="{FF2B5EF4-FFF2-40B4-BE49-F238E27FC236}">
                <a16:creationId xmlns:a16="http://schemas.microsoft.com/office/drawing/2014/main" id="{362D4BD4-3926-EC84-BDAD-546BAC2D6E35}"/>
              </a:ext>
            </a:extLst>
          </p:cNvPr>
          <p:cNvPicPr>
            <a:picLocks noGrp="1" noChangeAspect="1"/>
          </p:cNvPicPr>
          <p:nvPr>
            <p:ph idx="1"/>
          </p:nvPr>
        </p:nvPicPr>
        <p:blipFill>
          <a:blip r:embed="rId6"/>
          <a:stretch>
            <a:fillRect/>
          </a:stretch>
        </p:blipFill>
        <p:spPr>
          <a:xfrm>
            <a:off x="4743188" y="1673526"/>
            <a:ext cx="6213439" cy="3716450"/>
          </a:xfrm>
        </p:spPr>
      </p:pic>
      <p:pic>
        <p:nvPicPr>
          <p:cNvPr id="13" name="Recorded Sound">
            <a:hlinkClick r:id="" action="ppaction://media"/>
            <a:extLst>
              <a:ext uri="{FF2B5EF4-FFF2-40B4-BE49-F238E27FC236}">
                <a16:creationId xmlns:a16="http://schemas.microsoft.com/office/drawing/2014/main" id="{573F1289-7E55-E509-59E1-983CD59C4B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5863" y="1164597"/>
            <a:ext cx="487363" cy="487363"/>
          </a:xfrm>
          <a:prstGeom prst="rect">
            <a:avLst/>
          </a:prstGeom>
        </p:spPr>
      </p:pic>
    </p:spTree>
    <p:extLst>
      <p:ext uri="{BB962C8B-B14F-4D97-AF65-F5344CB8AC3E}">
        <p14:creationId xmlns:p14="http://schemas.microsoft.com/office/powerpoint/2010/main" val="236093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7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503E140-404C-6029-E890-7AB556214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F7DBFC1F-8F62-1C2E-CE89-8D5A0E22835E}"/>
              </a:ext>
            </a:extLst>
          </p:cNvPr>
          <p:cNvSpPr>
            <a:spLocks noGrp="1"/>
          </p:cNvSpPr>
          <p:nvPr>
            <p:ph type="title"/>
          </p:nvPr>
        </p:nvSpPr>
        <p:spPr>
          <a:xfrm>
            <a:off x="145064" y="882607"/>
            <a:ext cx="4285422" cy="1313794"/>
          </a:xfrm>
        </p:spPr>
        <p:txBody>
          <a:bodyPr vert="horz" lIns="91440" tIns="45720" rIns="91440" bIns="45720" rtlCol="0" anchor="ctr">
            <a:normAutofit/>
          </a:bodyPr>
          <a:lstStyle/>
          <a:p>
            <a:r>
              <a:rPr lang="en-US"/>
              <a:t>Power Supply Schematic</a:t>
            </a:r>
            <a:endParaRPr lang="en-US" sz="2800" b="1" kern="1200" cap="all" spc="500" baseline="0">
              <a:solidFill>
                <a:schemeClr val="tx1"/>
              </a:solidFill>
              <a:latin typeface="+mj-lt"/>
              <a:ea typeface="+mj-ea"/>
              <a:cs typeface="+mj-cs"/>
            </a:endParaRPr>
          </a:p>
        </p:txBody>
      </p:sp>
      <p:pic>
        <p:nvPicPr>
          <p:cNvPr id="3" name="Picture 2" descr="A person taking a selfie&#10;&#10;Description automatically generated">
            <a:extLst>
              <a:ext uri="{FF2B5EF4-FFF2-40B4-BE49-F238E27FC236}">
                <a16:creationId xmlns:a16="http://schemas.microsoft.com/office/drawing/2014/main" id="{2F65A473-82C6-B954-6F34-9382A8DE9BCF}"/>
              </a:ext>
            </a:extLst>
          </p:cNvPr>
          <p:cNvPicPr>
            <a:picLocks noChangeAspect="1"/>
          </p:cNvPicPr>
          <p:nvPr/>
        </p:nvPicPr>
        <p:blipFill>
          <a:blip r:embed="rId5"/>
          <a:srcRect l="12500" t="22015" r="16146" b="19875"/>
          <a:stretch/>
        </p:blipFill>
        <p:spPr>
          <a:xfrm>
            <a:off x="-3673" y="5428560"/>
            <a:ext cx="1256454" cy="1431887"/>
          </a:xfrm>
          <a:prstGeom prst="rect">
            <a:avLst/>
          </a:prstGeom>
        </p:spPr>
      </p:pic>
      <p:pic>
        <p:nvPicPr>
          <p:cNvPr id="6" name="Picture 5">
            <a:extLst>
              <a:ext uri="{FF2B5EF4-FFF2-40B4-BE49-F238E27FC236}">
                <a16:creationId xmlns:a16="http://schemas.microsoft.com/office/drawing/2014/main" id="{9DA2BC10-0F98-6E29-B6ED-D2AE6011B1D0}"/>
              </a:ext>
            </a:extLst>
          </p:cNvPr>
          <p:cNvPicPr>
            <a:picLocks noChangeAspect="1"/>
          </p:cNvPicPr>
          <p:nvPr/>
        </p:nvPicPr>
        <p:blipFill>
          <a:blip r:embed="rId6"/>
          <a:stretch>
            <a:fillRect/>
          </a:stretch>
        </p:blipFill>
        <p:spPr>
          <a:xfrm>
            <a:off x="3050625" y="224287"/>
            <a:ext cx="9138500" cy="6409426"/>
          </a:xfrm>
          <a:prstGeom prst="rect">
            <a:avLst/>
          </a:prstGeom>
        </p:spPr>
      </p:pic>
      <p:pic>
        <p:nvPicPr>
          <p:cNvPr id="7" name="Recorded Sound">
            <a:hlinkClick r:id="" action="ppaction://media"/>
            <a:extLst>
              <a:ext uri="{FF2B5EF4-FFF2-40B4-BE49-F238E27FC236}">
                <a16:creationId xmlns:a16="http://schemas.microsoft.com/office/drawing/2014/main" id="{AD4F79ED-4579-C52E-784B-D708F3AA36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3533" y="2336372"/>
            <a:ext cx="487363" cy="487363"/>
          </a:xfrm>
          <a:prstGeom prst="rect">
            <a:avLst/>
          </a:prstGeom>
        </p:spPr>
      </p:pic>
    </p:spTree>
    <p:extLst>
      <p:ext uri="{BB962C8B-B14F-4D97-AF65-F5344CB8AC3E}">
        <p14:creationId xmlns:p14="http://schemas.microsoft.com/office/powerpoint/2010/main" val="41312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8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iagram of a circuit board&#10;&#10;Description automatically generated">
            <a:extLst>
              <a:ext uri="{FF2B5EF4-FFF2-40B4-BE49-F238E27FC236}">
                <a16:creationId xmlns:a16="http://schemas.microsoft.com/office/drawing/2014/main" id="{56CA6072-9B07-FA5B-4956-945F534503A5}"/>
              </a:ext>
            </a:extLst>
          </p:cNvPr>
          <p:cNvPicPr>
            <a:picLocks noGrp="1" noChangeAspect="1"/>
          </p:cNvPicPr>
          <p:nvPr>
            <p:ph idx="4294967295"/>
          </p:nvPr>
        </p:nvPicPr>
        <p:blipFill>
          <a:blip r:embed="rId5"/>
          <a:stretch>
            <a:fillRect/>
          </a:stretch>
        </p:blipFill>
        <p:spPr>
          <a:xfrm>
            <a:off x="4062715" y="0"/>
            <a:ext cx="8129285" cy="6858000"/>
          </a:xfrm>
        </p:spPr>
      </p:pic>
      <p:sp>
        <p:nvSpPr>
          <p:cNvPr id="3" name="Title 1">
            <a:extLst>
              <a:ext uri="{FF2B5EF4-FFF2-40B4-BE49-F238E27FC236}">
                <a16:creationId xmlns:a16="http://schemas.microsoft.com/office/drawing/2014/main" id="{6C3069A5-F894-41FE-8C37-45DC39F8D050}"/>
              </a:ext>
            </a:extLst>
          </p:cNvPr>
          <p:cNvSpPr txBox="1">
            <a:spLocks/>
          </p:cNvSpPr>
          <p:nvPr/>
        </p:nvSpPr>
        <p:spPr>
          <a:xfrm>
            <a:off x="113673" y="293913"/>
            <a:ext cx="3355901" cy="1828800"/>
          </a:xfrm>
          <a:prstGeom prst="rect">
            <a:avLst/>
          </a:prstGeom>
        </p:spPr>
        <p:txBody>
          <a:bodyPr vert="horz" lIns="91440" tIns="45720" rIns="91440" bIns="45720" rtlCol="0" anchor="b">
            <a:normAutofit/>
          </a:bodyPr>
          <a:lstStyle>
            <a:lvl1pPr algn="l" defTabSz="914400" rtl="0" eaLnBrk="1" latinLnBrk="0" hangingPunct="1">
              <a:lnSpc>
                <a:spcPct val="120000"/>
              </a:lnSpc>
              <a:spcBef>
                <a:spcPct val="0"/>
              </a:spcBef>
              <a:buNone/>
              <a:defRPr sz="2800" b="1" kern="1200" cap="all" spc="500" baseline="0">
                <a:solidFill>
                  <a:schemeClr val="tx1"/>
                </a:solidFill>
                <a:latin typeface="+mj-lt"/>
                <a:ea typeface="+mj-ea"/>
                <a:cs typeface="+mj-cs"/>
              </a:defRPr>
            </a:lvl1pPr>
          </a:lstStyle>
          <a:p>
            <a:r>
              <a:rPr lang="en-US" sz="3200" spc="530"/>
              <a:t>Overall Schematic</a:t>
            </a:r>
          </a:p>
        </p:txBody>
      </p:sp>
      <p:pic>
        <p:nvPicPr>
          <p:cNvPr id="5" name="Picture 4" descr="A person taking a selfie&#10;&#10;Description automatically generated">
            <a:extLst>
              <a:ext uri="{FF2B5EF4-FFF2-40B4-BE49-F238E27FC236}">
                <a16:creationId xmlns:a16="http://schemas.microsoft.com/office/drawing/2014/main" id="{9261A356-F877-1A0B-1407-A381A50ABE73}"/>
              </a:ext>
            </a:extLst>
          </p:cNvPr>
          <p:cNvPicPr>
            <a:picLocks noChangeAspect="1"/>
          </p:cNvPicPr>
          <p:nvPr/>
        </p:nvPicPr>
        <p:blipFill>
          <a:blip r:embed="rId6"/>
          <a:srcRect l="12500" t="22015" r="16146" b="19875"/>
          <a:stretch/>
        </p:blipFill>
        <p:spPr>
          <a:xfrm>
            <a:off x="-3673" y="5428560"/>
            <a:ext cx="1256454" cy="1431887"/>
          </a:xfrm>
          <a:prstGeom prst="rect">
            <a:avLst/>
          </a:prstGeom>
        </p:spPr>
      </p:pic>
      <p:pic>
        <p:nvPicPr>
          <p:cNvPr id="6" name="Recorded Sound">
            <a:hlinkClick r:id="" action="ppaction://media"/>
            <a:extLst>
              <a:ext uri="{FF2B5EF4-FFF2-40B4-BE49-F238E27FC236}">
                <a16:creationId xmlns:a16="http://schemas.microsoft.com/office/drawing/2014/main" id="{9BECA5C7-44DF-C43A-03D6-056A1D3163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2781" y="2597929"/>
            <a:ext cx="487363" cy="487363"/>
          </a:xfrm>
          <a:prstGeom prst="rect">
            <a:avLst/>
          </a:prstGeom>
        </p:spPr>
      </p:pic>
    </p:spTree>
    <p:extLst>
      <p:ext uri="{BB962C8B-B14F-4D97-AF65-F5344CB8AC3E}">
        <p14:creationId xmlns:p14="http://schemas.microsoft.com/office/powerpoint/2010/main" val="63677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A6238-B236-CE81-ECEF-63DF55F83B77}"/>
              </a:ext>
            </a:extLst>
          </p:cNvPr>
          <p:cNvSpPr>
            <a:spLocks noGrp="1"/>
          </p:cNvSpPr>
          <p:nvPr>
            <p:ph type="title"/>
          </p:nvPr>
        </p:nvSpPr>
        <p:spPr>
          <a:xfrm>
            <a:off x="914397" y="815403"/>
            <a:ext cx="3476578" cy="798316"/>
          </a:xfrm>
          <a:noFill/>
        </p:spPr>
        <p:txBody>
          <a:bodyPr>
            <a:normAutofit/>
          </a:bodyPr>
          <a:lstStyle/>
          <a:p>
            <a:r>
              <a:rPr lang="en-US"/>
              <a:t>Optical System</a:t>
            </a:r>
          </a:p>
        </p:txBody>
      </p:sp>
      <p:sp>
        <p:nvSpPr>
          <p:cNvPr id="25" name="Content Placeholder 24">
            <a:extLst>
              <a:ext uri="{FF2B5EF4-FFF2-40B4-BE49-F238E27FC236}">
                <a16:creationId xmlns:a16="http://schemas.microsoft.com/office/drawing/2014/main" id="{69E2FA0F-64F1-E57C-7CDD-4E67D37409D4}"/>
              </a:ext>
            </a:extLst>
          </p:cNvPr>
          <p:cNvSpPr>
            <a:spLocks noGrp="1"/>
          </p:cNvSpPr>
          <p:nvPr>
            <p:ph idx="1"/>
          </p:nvPr>
        </p:nvSpPr>
        <p:spPr>
          <a:xfrm>
            <a:off x="914400" y="1907033"/>
            <a:ext cx="4296451" cy="3554288"/>
          </a:xfrm>
        </p:spPr>
        <p:txBody>
          <a:bodyPr vert="horz" lIns="91440" tIns="45720" rIns="91440" bIns="45720" rtlCol="0" anchor="t">
            <a:normAutofit fontScale="92500" lnSpcReduction="10000"/>
          </a:bodyPr>
          <a:lstStyle/>
          <a:p>
            <a:r>
              <a:rPr lang="en-US"/>
              <a:t>NIR Spectroscopy (900 to 1650nm) diffuse reflection measurements</a:t>
            </a:r>
          </a:p>
          <a:p>
            <a:r>
              <a:rPr lang="en-US"/>
              <a:t>Powerful method for identification and classification</a:t>
            </a:r>
          </a:p>
          <a:p>
            <a:r>
              <a:rPr lang="en-US"/>
              <a:t>Measure reflected wavelength to quickly identify samples</a:t>
            </a:r>
          </a:p>
          <a:p>
            <a:r>
              <a:rPr lang="en-US"/>
              <a:t> Effectively automate sorting while collecting waste </a:t>
            </a:r>
          </a:p>
          <a:p>
            <a:r>
              <a:rPr lang="en-US"/>
              <a:t>Minimize impact of pollutants on the beach and in waste management </a:t>
            </a:r>
          </a:p>
        </p:txBody>
      </p:sp>
      <p:pic>
        <p:nvPicPr>
          <p:cNvPr id="6" name="Picture 5" descr="A diagram of a light bulb and a bottle&#10;&#10;Description automatically generated">
            <a:extLst>
              <a:ext uri="{FF2B5EF4-FFF2-40B4-BE49-F238E27FC236}">
                <a16:creationId xmlns:a16="http://schemas.microsoft.com/office/drawing/2014/main" id="{F51C0EA3-6AA7-C300-1E4F-1A3DE3D499D8}"/>
              </a:ext>
            </a:extLst>
          </p:cNvPr>
          <p:cNvPicPr>
            <a:picLocks noChangeAspect="1"/>
          </p:cNvPicPr>
          <p:nvPr/>
        </p:nvPicPr>
        <p:blipFill>
          <a:blip r:embed="rId5"/>
          <a:stretch>
            <a:fillRect/>
          </a:stretch>
        </p:blipFill>
        <p:spPr>
          <a:xfrm>
            <a:off x="5770841" y="1504122"/>
            <a:ext cx="5818665" cy="4114800"/>
          </a:xfrm>
          <a:prstGeom prst="rect">
            <a:avLst/>
          </a:prstGeom>
        </p:spPr>
      </p:pic>
      <p:pic>
        <p:nvPicPr>
          <p:cNvPr id="8" name="Picture 7" descr="A person smiling at camera&#10;&#10;Description automatically generated">
            <a:extLst>
              <a:ext uri="{FF2B5EF4-FFF2-40B4-BE49-F238E27FC236}">
                <a16:creationId xmlns:a16="http://schemas.microsoft.com/office/drawing/2014/main" id="{70E3F81F-EE90-0A72-4457-95BC70BF612A}"/>
              </a:ext>
            </a:extLst>
          </p:cNvPr>
          <p:cNvPicPr>
            <a:picLocks noChangeAspect="1"/>
          </p:cNvPicPr>
          <p:nvPr/>
        </p:nvPicPr>
        <p:blipFill>
          <a:blip r:embed="rId6"/>
          <a:stretch>
            <a:fillRect/>
          </a:stretch>
        </p:blipFill>
        <p:spPr>
          <a:xfrm>
            <a:off x="10361398" y="-1438"/>
            <a:ext cx="1835280" cy="1239329"/>
          </a:xfrm>
          <a:prstGeom prst="rect">
            <a:avLst/>
          </a:prstGeom>
        </p:spPr>
      </p:pic>
      <p:pic>
        <p:nvPicPr>
          <p:cNvPr id="3" name="Slide 29">
            <a:hlinkClick r:id="" action="ppaction://media"/>
            <a:extLst>
              <a:ext uri="{FF2B5EF4-FFF2-40B4-BE49-F238E27FC236}">
                <a16:creationId xmlns:a16="http://schemas.microsoft.com/office/drawing/2014/main" id="{8855FA75-F168-D1A8-8F22-E6B81B09F1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68703" y="6281358"/>
            <a:ext cx="487363" cy="487363"/>
          </a:xfrm>
          <a:prstGeom prst="rect">
            <a:avLst/>
          </a:prstGeom>
        </p:spPr>
      </p:pic>
    </p:spTree>
    <p:extLst>
      <p:ext uri="{BB962C8B-B14F-4D97-AF65-F5344CB8AC3E}">
        <p14:creationId xmlns:p14="http://schemas.microsoft.com/office/powerpoint/2010/main" val="4204321893"/>
      </p:ext>
    </p:extLst>
  </p:cSld>
  <p:clrMapOvr>
    <a:masterClrMapping/>
  </p:clrMapOvr>
  <mc:AlternateContent xmlns:mc="http://schemas.openxmlformats.org/markup-compatibility/2006" xmlns:p14="http://schemas.microsoft.com/office/powerpoint/2010/main">
    <mc:Choice Requires="p14">
      <p:transition spd="slow" p14:dur="2000" advTm="90541"/>
    </mc:Choice>
    <mc:Fallback xmlns="">
      <p:transition spd="slow" advTm="90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183B2-224C-08F9-04D2-9E8787ED29E5}"/>
              </a:ext>
            </a:extLst>
          </p:cNvPr>
          <p:cNvSpPr>
            <a:spLocks noGrp="1"/>
          </p:cNvSpPr>
          <p:nvPr>
            <p:ph type="title"/>
          </p:nvPr>
        </p:nvSpPr>
        <p:spPr/>
        <p:txBody>
          <a:bodyPr/>
          <a:lstStyle/>
          <a:p>
            <a:r>
              <a:rPr lang="en-US"/>
              <a:t>Motivation &amp; Background</a:t>
            </a:r>
          </a:p>
        </p:txBody>
      </p:sp>
      <p:sp>
        <p:nvSpPr>
          <p:cNvPr id="3" name="Content Placeholder 2">
            <a:extLst>
              <a:ext uri="{FF2B5EF4-FFF2-40B4-BE49-F238E27FC236}">
                <a16:creationId xmlns:a16="http://schemas.microsoft.com/office/drawing/2014/main" id="{78B19FCF-0794-AD36-291B-70AABD24CB19}"/>
              </a:ext>
            </a:extLst>
          </p:cNvPr>
          <p:cNvSpPr>
            <a:spLocks noGrp="1"/>
          </p:cNvSpPr>
          <p:nvPr>
            <p:ph idx="1"/>
          </p:nvPr>
        </p:nvSpPr>
        <p:spPr/>
        <p:txBody>
          <a:bodyPr vert="horz" lIns="91440" tIns="45720" rIns="91440" bIns="45720" rtlCol="0" anchor="t">
            <a:normAutofit lnSpcReduction="10000"/>
          </a:bodyPr>
          <a:lstStyle/>
          <a:p>
            <a:r>
              <a:rPr lang="en-US"/>
              <a:t>Marine debris and waste improperly discarded beachgoers</a:t>
            </a:r>
          </a:p>
          <a:p>
            <a:r>
              <a:rPr lang="en-US"/>
              <a:t>Plastics, glass, and aluminum are some of the most harmful</a:t>
            </a:r>
          </a:p>
          <a:p>
            <a:r>
              <a:rPr lang="en-US"/>
              <a:t>Beach cleaner allows for less debris on the beaches and a healthier environment</a:t>
            </a:r>
          </a:p>
          <a:p>
            <a:r>
              <a:rPr lang="en-US" err="1"/>
              <a:t>ALiCS</a:t>
            </a:r>
            <a:r>
              <a:rPr lang="en-US"/>
              <a:t>  not only collects trash but sorts glass, plastic, and aluminum</a:t>
            </a:r>
          </a:p>
          <a:p>
            <a:r>
              <a:rPr lang="en-US"/>
              <a:t>Existing Technologies:</a:t>
            </a:r>
          </a:p>
          <a:p>
            <a:pPr lvl="1">
              <a:buFont typeface="Courier New" panose="020B0604020202020204" pitchFamily="34" charset="0"/>
              <a:buChar char="o"/>
            </a:pPr>
            <a:r>
              <a:rPr lang="en-US" err="1"/>
              <a:t>BeBot</a:t>
            </a:r>
            <a:endParaRPr lang="en-US"/>
          </a:p>
          <a:p>
            <a:pPr lvl="1">
              <a:buFont typeface="Courier New" panose="020B0604020202020204" pitchFamily="34" charset="0"/>
              <a:buChar char="o"/>
            </a:pPr>
            <a:r>
              <a:rPr lang="en-US"/>
              <a:t>iRobot Roomba</a:t>
            </a:r>
          </a:p>
          <a:p>
            <a:pPr lvl="1">
              <a:buFont typeface="Courier New" panose="020B0604020202020204" pitchFamily="34" charset="0"/>
              <a:buChar char="o"/>
            </a:pPr>
            <a:r>
              <a:rPr lang="en-US"/>
              <a:t>Beach Metal Detectors</a:t>
            </a:r>
          </a:p>
          <a:p>
            <a:pPr lvl="1">
              <a:buFont typeface="Courier New" panose="020B0604020202020204" pitchFamily="34" charset="0"/>
              <a:buChar char="o"/>
            </a:pPr>
            <a:endParaRPr lang="en-US"/>
          </a:p>
        </p:txBody>
      </p:sp>
      <p:pic>
        <p:nvPicPr>
          <p:cNvPr id="4" name="Picture 3" descr="A person smiling at camera&#10;&#10;Description automatically generated">
            <a:extLst>
              <a:ext uri="{FF2B5EF4-FFF2-40B4-BE49-F238E27FC236}">
                <a16:creationId xmlns:a16="http://schemas.microsoft.com/office/drawing/2014/main" id="{4716C069-0C0C-A2A9-3D33-BBF4DC8B632D}"/>
              </a:ext>
            </a:extLst>
          </p:cNvPr>
          <p:cNvPicPr>
            <a:picLocks noChangeAspect="1"/>
          </p:cNvPicPr>
          <p:nvPr/>
        </p:nvPicPr>
        <p:blipFill>
          <a:blip r:embed="rId5"/>
          <a:stretch>
            <a:fillRect/>
          </a:stretch>
        </p:blipFill>
        <p:spPr>
          <a:xfrm>
            <a:off x="10361398" y="-1438"/>
            <a:ext cx="1835280" cy="1239329"/>
          </a:xfrm>
          <a:prstGeom prst="rect">
            <a:avLst/>
          </a:prstGeom>
        </p:spPr>
      </p:pic>
      <p:pic>
        <p:nvPicPr>
          <p:cNvPr id="5" name="Slide 3">
            <a:hlinkClick r:id="" action="ppaction://media"/>
            <a:extLst>
              <a:ext uri="{FF2B5EF4-FFF2-40B4-BE49-F238E27FC236}">
                <a16:creationId xmlns:a16="http://schemas.microsoft.com/office/drawing/2014/main" id="{BB877E5F-328C-4F36-6B53-6EA5F8A5C5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83984" y="6228515"/>
            <a:ext cx="487363" cy="487363"/>
          </a:xfrm>
          <a:prstGeom prst="rect">
            <a:avLst/>
          </a:prstGeom>
        </p:spPr>
      </p:pic>
    </p:spTree>
    <p:extLst>
      <p:ext uri="{BB962C8B-B14F-4D97-AF65-F5344CB8AC3E}">
        <p14:creationId xmlns:p14="http://schemas.microsoft.com/office/powerpoint/2010/main" val="189916500"/>
      </p:ext>
    </p:extLst>
  </p:cSld>
  <p:clrMapOvr>
    <a:masterClrMapping/>
  </p:clrMapOvr>
  <mc:AlternateContent xmlns:mc="http://schemas.openxmlformats.org/markup-compatibility/2006" xmlns:p14="http://schemas.microsoft.com/office/powerpoint/2010/main">
    <mc:Choice Requires="p14">
      <p:transition spd="slow" p14:dur="2000" advTm="118116"/>
    </mc:Choice>
    <mc:Fallback xmlns="">
      <p:transition spd="slow" advTm="118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0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A6238-B236-CE81-ECEF-63DF55F83B77}"/>
              </a:ext>
            </a:extLst>
          </p:cNvPr>
          <p:cNvSpPr>
            <a:spLocks noGrp="1"/>
          </p:cNvSpPr>
          <p:nvPr>
            <p:ph type="title"/>
          </p:nvPr>
        </p:nvSpPr>
        <p:spPr>
          <a:xfrm>
            <a:off x="914397" y="298876"/>
            <a:ext cx="3476578" cy="1801455"/>
          </a:xfrm>
          <a:noFill/>
        </p:spPr>
        <p:txBody>
          <a:bodyPr>
            <a:normAutofit/>
          </a:bodyPr>
          <a:lstStyle/>
          <a:p>
            <a:r>
              <a:rPr lang="en-US"/>
              <a:t>Optical System - Spectrometer</a:t>
            </a:r>
          </a:p>
        </p:txBody>
      </p:sp>
      <p:sp>
        <p:nvSpPr>
          <p:cNvPr id="25" name="Content Placeholder 24">
            <a:extLst>
              <a:ext uri="{FF2B5EF4-FFF2-40B4-BE49-F238E27FC236}">
                <a16:creationId xmlns:a16="http://schemas.microsoft.com/office/drawing/2014/main" id="{69E2FA0F-64F1-E57C-7CDD-4E67D37409D4}"/>
              </a:ext>
            </a:extLst>
          </p:cNvPr>
          <p:cNvSpPr>
            <a:spLocks noGrp="1"/>
          </p:cNvSpPr>
          <p:nvPr>
            <p:ph idx="1"/>
          </p:nvPr>
        </p:nvSpPr>
        <p:spPr>
          <a:xfrm>
            <a:off x="914400" y="2217229"/>
            <a:ext cx="3476578" cy="3693239"/>
          </a:xfrm>
        </p:spPr>
        <p:txBody>
          <a:bodyPr vert="horz" lIns="91440" tIns="45720" rIns="91440" bIns="45720" rtlCol="0" anchor="t">
            <a:normAutofit/>
          </a:bodyPr>
          <a:lstStyle/>
          <a:p>
            <a:r>
              <a:rPr lang="en-US" sz="1700"/>
              <a:t>Reflected wavelength is dispersed and measured by detector</a:t>
            </a:r>
          </a:p>
          <a:p>
            <a:r>
              <a:rPr lang="en-US" sz="1700"/>
              <a:t>Read out from Spectrometer to MCU and compared to reference samples</a:t>
            </a:r>
          </a:p>
          <a:p>
            <a:r>
              <a:rPr lang="en-US" sz="1700"/>
              <a:t>MCU will be determine which bin to place the sample in determined by spectra</a:t>
            </a:r>
          </a:p>
        </p:txBody>
      </p:sp>
      <p:pic>
        <p:nvPicPr>
          <p:cNvPr id="4" name="Content Placeholder 13" descr="A diagram of a light source&#10;&#10;Description automatically generated">
            <a:extLst>
              <a:ext uri="{FF2B5EF4-FFF2-40B4-BE49-F238E27FC236}">
                <a16:creationId xmlns:a16="http://schemas.microsoft.com/office/drawing/2014/main" id="{6C968810-48E7-87B9-7576-8E6BF4F33DE3}"/>
              </a:ext>
            </a:extLst>
          </p:cNvPr>
          <p:cNvPicPr>
            <a:picLocks noChangeAspect="1"/>
          </p:cNvPicPr>
          <p:nvPr/>
        </p:nvPicPr>
        <p:blipFill>
          <a:blip r:embed="rId5"/>
          <a:srcRect t="2443" r="253" b="-2773"/>
          <a:stretch/>
        </p:blipFill>
        <p:spPr>
          <a:xfrm>
            <a:off x="5089366" y="270175"/>
            <a:ext cx="4347115" cy="3358925"/>
          </a:xfrm>
          <a:prstGeom prst="rect">
            <a:avLst/>
          </a:prstGeom>
        </p:spPr>
      </p:pic>
      <p:pic>
        <p:nvPicPr>
          <p:cNvPr id="6" name="Picture 5" descr="A person smiling at camera&#10;&#10;Description automatically generated">
            <a:extLst>
              <a:ext uri="{FF2B5EF4-FFF2-40B4-BE49-F238E27FC236}">
                <a16:creationId xmlns:a16="http://schemas.microsoft.com/office/drawing/2014/main" id="{8AB546CA-C1D9-34C9-E3C9-0B059BF667DE}"/>
              </a:ext>
            </a:extLst>
          </p:cNvPr>
          <p:cNvPicPr>
            <a:picLocks noChangeAspect="1"/>
          </p:cNvPicPr>
          <p:nvPr/>
        </p:nvPicPr>
        <p:blipFill>
          <a:blip r:embed="rId6"/>
          <a:stretch>
            <a:fillRect/>
          </a:stretch>
        </p:blipFill>
        <p:spPr>
          <a:xfrm>
            <a:off x="10361398" y="-34568"/>
            <a:ext cx="1835280" cy="1239329"/>
          </a:xfrm>
          <a:prstGeom prst="rect">
            <a:avLst/>
          </a:prstGeom>
        </p:spPr>
      </p:pic>
      <p:pic>
        <p:nvPicPr>
          <p:cNvPr id="7" name="Picture 6" descr="A graph of different colored lines&#10;&#10;Description automatically generated">
            <a:extLst>
              <a:ext uri="{FF2B5EF4-FFF2-40B4-BE49-F238E27FC236}">
                <a16:creationId xmlns:a16="http://schemas.microsoft.com/office/drawing/2014/main" id="{E44531D3-57D0-A9B6-DC2A-65A244644512}"/>
              </a:ext>
            </a:extLst>
          </p:cNvPr>
          <p:cNvPicPr>
            <a:picLocks noChangeAspect="1"/>
          </p:cNvPicPr>
          <p:nvPr/>
        </p:nvPicPr>
        <p:blipFill>
          <a:blip r:embed="rId7"/>
          <a:stretch>
            <a:fillRect/>
          </a:stretch>
        </p:blipFill>
        <p:spPr>
          <a:xfrm>
            <a:off x="7660930" y="3423893"/>
            <a:ext cx="4214053" cy="3323258"/>
          </a:xfrm>
          <a:prstGeom prst="rect">
            <a:avLst/>
          </a:prstGeom>
        </p:spPr>
      </p:pic>
      <p:pic>
        <p:nvPicPr>
          <p:cNvPr id="3" name="Slide 30">
            <a:hlinkClick r:id="" action="ppaction://media"/>
            <a:extLst>
              <a:ext uri="{FF2B5EF4-FFF2-40B4-BE49-F238E27FC236}">
                <a16:creationId xmlns:a16="http://schemas.microsoft.com/office/drawing/2014/main" id="{3D43A73E-C944-15DB-47EB-337F3E90A1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44065" y="6263152"/>
            <a:ext cx="487363" cy="487363"/>
          </a:xfrm>
          <a:prstGeom prst="rect">
            <a:avLst/>
          </a:prstGeom>
        </p:spPr>
      </p:pic>
    </p:spTree>
    <p:extLst>
      <p:ext uri="{BB962C8B-B14F-4D97-AF65-F5344CB8AC3E}">
        <p14:creationId xmlns:p14="http://schemas.microsoft.com/office/powerpoint/2010/main" val="4167461989"/>
      </p:ext>
    </p:extLst>
  </p:cSld>
  <p:clrMapOvr>
    <a:masterClrMapping/>
  </p:clrMapOvr>
  <mc:AlternateContent xmlns:mc="http://schemas.openxmlformats.org/markup-compatibility/2006" xmlns:p14="http://schemas.microsoft.com/office/powerpoint/2010/main">
    <mc:Choice Requires="p14">
      <p:transition spd="slow" p14:dur="2000" advTm="52926"/>
    </mc:Choice>
    <mc:Fallback xmlns="">
      <p:transition spd="slow" advTm="52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D3D00-CA9A-8C71-A98B-D3A7A614B18D}"/>
              </a:ext>
            </a:extLst>
          </p:cNvPr>
          <p:cNvSpPr>
            <a:spLocks noGrp="1"/>
          </p:cNvSpPr>
          <p:nvPr>
            <p:ph type="title"/>
          </p:nvPr>
        </p:nvSpPr>
        <p:spPr>
          <a:xfrm>
            <a:off x="1130163" y="778362"/>
            <a:ext cx="8977511" cy="1073825"/>
          </a:xfrm>
        </p:spPr>
        <p:txBody>
          <a:bodyPr/>
          <a:lstStyle/>
          <a:p>
            <a:r>
              <a:rPr lang="en-US"/>
              <a:t>LiDAR</a:t>
            </a:r>
          </a:p>
        </p:txBody>
      </p:sp>
      <p:graphicFrame>
        <p:nvGraphicFramePr>
          <p:cNvPr id="5" name="Content Placeholder 4">
            <a:extLst>
              <a:ext uri="{FF2B5EF4-FFF2-40B4-BE49-F238E27FC236}">
                <a16:creationId xmlns:a16="http://schemas.microsoft.com/office/drawing/2014/main" id="{6D42B22C-ACFC-E5D9-AF19-A53EC5388008}"/>
              </a:ext>
            </a:extLst>
          </p:cNvPr>
          <p:cNvGraphicFramePr>
            <a:graphicFrameLocks/>
          </p:cNvGraphicFramePr>
          <p:nvPr/>
        </p:nvGraphicFramePr>
        <p:xfrm>
          <a:off x="5245395" y="2829441"/>
          <a:ext cx="5654319" cy="2744976"/>
        </p:xfrm>
        <a:graphic>
          <a:graphicData uri="http://schemas.openxmlformats.org/drawingml/2006/table">
            <a:tbl>
              <a:tblPr firstRow="1" bandRow="1">
                <a:tableStyleId>{5C22544A-7EE6-4342-B048-85BDC9FD1C3A}</a:tableStyleId>
              </a:tblPr>
              <a:tblGrid>
                <a:gridCol w="2114697">
                  <a:extLst>
                    <a:ext uri="{9D8B030D-6E8A-4147-A177-3AD203B41FA5}">
                      <a16:colId xmlns:a16="http://schemas.microsoft.com/office/drawing/2014/main" val="2664395199"/>
                    </a:ext>
                  </a:extLst>
                </a:gridCol>
                <a:gridCol w="1179874">
                  <a:extLst>
                    <a:ext uri="{9D8B030D-6E8A-4147-A177-3AD203B41FA5}">
                      <a16:colId xmlns:a16="http://schemas.microsoft.com/office/drawing/2014/main" val="3551436759"/>
                    </a:ext>
                  </a:extLst>
                </a:gridCol>
                <a:gridCol w="1179874">
                  <a:extLst>
                    <a:ext uri="{9D8B030D-6E8A-4147-A177-3AD203B41FA5}">
                      <a16:colId xmlns:a16="http://schemas.microsoft.com/office/drawing/2014/main" val="1471115604"/>
                    </a:ext>
                  </a:extLst>
                </a:gridCol>
                <a:gridCol w="1179874">
                  <a:extLst>
                    <a:ext uri="{9D8B030D-6E8A-4147-A177-3AD203B41FA5}">
                      <a16:colId xmlns:a16="http://schemas.microsoft.com/office/drawing/2014/main" val="3900698117"/>
                    </a:ext>
                  </a:extLst>
                </a:gridCol>
              </a:tblGrid>
              <a:tr h="489456">
                <a:tc>
                  <a:txBody>
                    <a:bodyPr/>
                    <a:lstStyle/>
                    <a:p>
                      <a:endParaRPr lang="en-US" sz="1400"/>
                    </a:p>
                  </a:txBody>
                  <a:tcPr/>
                </a:tc>
                <a:tc>
                  <a:txBody>
                    <a:bodyPr/>
                    <a:lstStyle/>
                    <a:p>
                      <a:r>
                        <a:rPr lang="en-US" sz="1400" err="1">
                          <a:solidFill>
                            <a:schemeClr val="tx1"/>
                          </a:solidFill>
                          <a:highlight>
                            <a:srgbClr val="FFFF00"/>
                          </a:highlight>
                        </a:rPr>
                        <a:t>Slamtec</a:t>
                      </a:r>
                      <a:r>
                        <a:rPr lang="en-US" sz="1400">
                          <a:solidFill>
                            <a:schemeClr val="tx1"/>
                          </a:solidFill>
                          <a:highlight>
                            <a:srgbClr val="FFFF00"/>
                          </a:highlight>
                        </a:rPr>
                        <a:t> </a:t>
                      </a:r>
                      <a:r>
                        <a:rPr lang="en-US" sz="1400" err="1">
                          <a:solidFill>
                            <a:schemeClr val="tx1"/>
                          </a:solidFill>
                          <a:highlight>
                            <a:srgbClr val="FFFF00"/>
                          </a:highlight>
                        </a:rPr>
                        <a:t>RPLiDAR</a:t>
                      </a:r>
                    </a:p>
                  </a:txBody>
                  <a:tcPr/>
                </a:tc>
                <a:tc>
                  <a:txBody>
                    <a:bodyPr/>
                    <a:lstStyle/>
                    <a:p>
                      <a:pPr lvl="0">
                        <a:buNone/>
                      </a:pPr>
                      <a:r>
                        <a:rPr lang="en-US" sz="1400" err="1">
                          <a:solidFill>
                            <a:schemeClr val="tx1"/>
                          </a:solidFill>
                        </a:rPr>
                        <a:t>Yahboom</a:t>
                      </a:r>
                      <a:r>
                        <a:rPr lang="en-US" sz="1400">
                          <a:solidFill>
                            <a:schemeClr val="tx1"/>
                          </a:solidFill>
                        </a:rPr>
                        <a:t> EAI X3</a:t>
                      </a:r>
                    </a:p>
                  </a:txBody>
                  <a:tcPr/>
                </a:tc>
                <a:tc>
                  <a:txBody>
                    <a:bodyPr/>
                    <a:lstStyle/>
                    <a:p>
                      <a:r>
                        <a:rPr lang="en-US" sz="1400">
                          <a:solidFill>
                            <a:schemeClr val="tx1"/>
                          </a:solidFill>
                        </a:rPr>
                        <a:t>Inno Maker LD06</a:t>
                      </a:r>
                    </a:p>
                  </a:txBody>
                  <a:tcPr/>
                </a:tc>
                <a:extLst>
                  <a:ext uri="{0D108BD9-81ED-4DB2-BD59-A6C34878D82A}">
                    <a16:rowId xmlns:a16="http://schemas.microsoft.com/office/drawing/2014/main" val="2647256522"/>
                  </a:ext>
                </a:extLst>
              </a:tr>
              <a:tr h="280984">
                <a:tc>
                  <a:txBody>
                    <a:bodyPr/>
                    <a:lstStyle/>
                    <a:p>
                      <a:r>
                        <a:rPr lang="en-US" sz="1400"/>
                        <a:t>Scan Range</a:t>
                      </a:r>
                    </a:p>
                  </a:txBody>
                  <a:tcPr/>
                </a:tc>
                <a:tc>
                  <a:txBody>
                    <a:bodyPr/>
                    <a:lstStyle/>
                    <a:p>
                      <a:r>
                        <a:rPr lang="en-US" sz="1400"/>
                        <a:t>12 m </a:t>
                      </a:r>
                    </a:p>
                  </a:txBody>
                  <a:tcPr/>
                </a:tc>
                <a:tc>
                  <a:txBody>
                    <a:bodyPr/>
                    <a:lstStyle/>
                    <a:p>
                      <a:r>
                        <a:rPr lang="en-US" sz="1400"/>
                        <a:t>8 m </a:t>
                      </a:r>
                    </a:p>
                  </a:txBody>
                  <a:tcPr/>
                </a:tc>
                <a:tc>
                  <a:txBody>
                    <a:bodyPr/>
                    <a:lstStyle/>
                    <a:p>
                      <a:r>
                        <a:rPr lang="en-US" sz="1400"/>
                        <a:t>12 m</a:t>
                      </a:r>
                    </a:p>
                  </a:txBody>
                  <a:tcPr/>
                </a:tc>
                <a:extLst>
                  <a:ext uri="{0D108BD9-81ED-4DB2-BD59-A6C34878D82A}">
                    <a16:rowId xmlns:a16="http://schemas.microsoft.com/office/drawing/2014/main" val="3885931974"/>
                  </a:ext>
                </a:extLst>
              </a:tr>
              <a:tr h="280984">
                <a:tc>
                  <a:txBody>
                    <a:bodyPr/>
                    <a:lstStyle/>
                    <a:p>
                      <a:r>
                        <a:rPr lang="en-US" sz="1400"/>
                        <a:t>Sampling Frequency</a:t>
                      </a:r>
                    </a:p>
                  </a:txBody>
                  <a:tcPr/>
                </a:tc>
                <a:tc>
                  <a:txBody>
                    <a:bodyPr/>
                    <a:lstStyle/>
                    <a:p>
                      <a:r>
                        <a:rPr lang="en-US" sz="1400"/>
                        <a:t>8000 Hz</a:t>
                      </a:r>
                    </a:p>
                  </a:txBody>
                  <a:tcPr/>
                </a:tc>
                <a:tc>
                  <a:txBody>
                    <a:bodyPr/>
                    <a:lstStyle/>
                    <a:p>
                      <a:r>
                        <a:rPr lang="en-US" sz="1400"/>
                        <a:t>3000 Hz</a:t>
                      </a:r>
                    </a:p>
                  </a:txBody>
                  <a:tcPr/>
                </a:tc>
                <a:tc>
                  <a:txBody>
                    <a:bodyPr/>
                    <a:lstStyle/>
                    <a:p>
                      <a:r>
                        <a:rPr lang="en-US" sz="1400"/>
                        <a:t>4500 Hz</a:t>
                      </a:r>
                    </a:p>
                  </a:txBody>
                  <a:tcPr/>
                </a:tc>
                <a:extLst>
                  <a:ext uri="{0D108BD9-81ED-4DB2-BD59-A6C34878D82A}">
                    <a16:rowId xmlns:a16="http://schemas.microsoft.com/office/drawing/2014/main" val="3109842851"/>
                  </a:ext>
                </a:extLst>
              </a:tr>
              <a:tr h="280984">
                <a:tc>
                  <a:txBody>
                    <a:bodyPr/>
                    <a:lstStyle/>
                    <a:p>
                      <a:pPr lvl="0">
                        <a:buNone/>
                      </a:pPr>
                      <a:r>
                        <a:rPr lang="en-US" sz="1400"/>
                        <a:t>Scan Rate</a:t>
                      </a:r>
                    </a:p>
                  </a:txBody>
                  <a:tcPr/>
                </a:tc>
                <a:tc>
                  <a:txBody>
                    <a:bodyPr/>
                    <a:lstStyle/>
                    <a:p>
                      <a:pPr lvl="0">
                        <a:buNone/>
                      </a:pPr>
                      <a:r>
                        <a:rPr lang="en-US" sz="1400"/>
                        <a:t>Up to 10 Hz</a:t>
                      </a:r>
                    </a:p>
                  </a:txBody>
                  <a:tcPr/>
                </a:tc>
                <a:tc>
                  <a:txBody>
                    <a:bodyPr/>
                    <a:lstStyle/>
                    <a:p>
                      <a:pPr lvl="0">
                        <a:buNone/>
                      </a:pPr>
                      <a:r>
                        <a:rPr lang="en-US" sz="1400"/>
                        <a:t>Up to 10 Hz</a:t>
                      </a:r>
                    </a:p>
                  </a:txBody>
                  <a:tcPr/>
                </a:tc>
                <a:tc>
                  <a:txBody>
                    <a:bodyPr/>
                    <a:lstStyle/>
                    <a:p>
                      <a:pPr lvl="0">
                        <a:buNone/>
                      </a:pPr>
                      <a:r>
                        <a:rPr lang="en-US" sz="1400"/>
                        <a:t>Up to 13 Hz</a:t>
                      </a:r>
                    </a:p>
                  </a:txBody>
                  <a:tcPr/>
                </a:tc>
                <a:extLst>
                  <a:ext uri="{0D108BD9-81ED-4DB2-BD59-A6C34878D82A}">
                    <a16:rowId xmlns:a16="http://schemas.microsoft.com/office/drawing/2014/main" val="1323777342"/>
                  </a:ext>
                </a:extLst>
              </a:tr>
              <a:tr h="489456">
                <a:tc>
                  <a:txBody>
                    <a:bodyPr/>
                    <a:lstStyle/>
                    <a:p>
                      <a:pPr lvl="0">
                        <a:buNone/>
                      </a:pPr>
                      <a:r>
                        <a:rPr lang="en-US" sz="1400"/>
                        <a:t>Distance Resolution</a:t>
                      </a:r>
                    </a:p>
                  </a:txBody>
                  <a:tcPr/>
                </a:tc>
                <a:tc>
                  <a:txBody>
                    <a:bodyPr/>
                    <a:lstStyle/>
                    <a:p>
                      <a:pPr lvl="0">
                        <a:buNone/>
                      </a:pPr>
                      <a:r>
                        <a:rPr lang="en-US" sz="1400" b="0" i="0" u="none" strike="noStrike" baseline="0" noProof="0">
                          <a:solidFill>
                            <a:srgbClr val="000000"/>
                          </a:solidFill>
                          <a:latin typeface="Trade Gothic Next Light"/>
                        </a:rPr>
                        <a:t>≤ 0.5mm</a:t>
                      </a:r>
                      <a:endParaRPr lang="en-US"/>
                    </a:p>
                  </a:txBody>
                  <a:tcPr/>
                </a:tc>
                <a:tc>
                  <a:txBody>
                    <a:bodyPr/>
                    <a:lstStyle/>
                    <a:p>
                      <a:pPr lvl="0">
                        <a:buNone/>
                      </a:pPr>
                      <a:r>
                        <a:rPr lang="en-US" sz="1400" b="0" i="0" u="none" strike="noStrike" baseline="0" noProof="0">
                          <a:solidFill>
                            <a:srgbClr val="000000"/>
                          </a:solidFill>
                          <a:latin typeface="Trade Gothic Next Light"/>
                        </a:rPr>
                        <a:t>≤ 0.5mm</a:t>
                      </a:r>
                      <a:endParaRPr lang="en-US"/>
                    </a:p>
                  </a:txBody>
                  <a:tcPr/>
                </a:tc>
                <a:tc>
                  <a:txBody>
                    <a:bodyPr/>
                    <a:lstStyle/>
                    <a:p>
                      <a:pPr lvl="0">
                        <a:buNone/>
                      </a:pPr>
                      <a:r>
                        <a:rPr lang="en-US" sz="1400" b="0" i="0" u="none" strike="noStrike" baseline="0" noProof="0">
                          <a:solidFill>
                            <a:srgbClr val="000000"/>
                          </a:solidFill>
                          <a:latin typeface="Trade Gothic Next Light"/>
                        </a:rPr>
                        <a:t>≤ 0.5mm</a:t>
                      </a:r>
                      <a:endParaRPr lang="en-US"/>
                    </a:p>
                  </a:txBody>
                  <a:tcPr/>
                </a:tc>
                <a:extLst>
                  <a:ext uri="{0D108BD9-81ED-4DB2-BD59-A6C34878D82A}">
                    <a16:rowId xmlns:a16="http://schemas.microsoft.com/office/drawing/2014/main" val="1394596941"/>
                  </a:ext>
                </a:extLst>
              </a:tr>
              <a:tr h="280984">
                <a:tc>
                  <a:txBody>
                    <a:bodyPr/>
                    <a:lstStyle/>
                    <a:p>
                      <a:pPr lvl="0">
                        <a:buNone/>
                      </a:pPr>
                      <a:r>
                        <a:rPr lang="en-US" sz="1400"/>
                        <a:t>Wavelength</a:t>
                      </a:r>
                    </a:p>
                  </a:txBody>
                  <a:tcPr/>
                </a:tc>
                <a:tc>
                  <a:txBody>
                    <a:bodyPr/>
                    <a:lstStyle/>
                    <a:p>
                      <a:pPr lvl="0">
                        <a:buNone/>
                      </a:pPr>
                      <a:r>
                        <a:rPr lang="en-US" sz="1400"/>
                        <a:t>785 nm</a:t>
                      </a:r>
                    </a:p>
                  </a:txBody>
                  <a:tcPr/>
                </a:tc>
                <a:tc>
                  <a:txBody>
                    <a:bodyPr/>
                    <a:lstStyle/>
                    <a:p>
                      <a:pPr lvl="0">
                        <a:buNone/>
                      </a:pPr>
                      <a:r>
                        <a:rPr lang="en-US" sz="1400"/>
                        <a:t>775 – 800 nm</a:t>
                      </a:r>
                    </a:p>
                  </a:txBody>
                  <a:tcPr/>
                </a:tc>
                <a:tc>
                  <a:txBody>
                    <a:bodyPr/>
                    <a:lstStyle/>
                    <a:p>
                      <a:pPr lvl="0">
                        <a:buNone/>
                      </a:pPr>
                      <a:r>
                        <a:rPr lang="en-US" sz="1400"/>
                        <a:t>780 – 800 nm</a:t>
                      </a:r>
                    </a:p>
                  </a:txBody>
                  <a:tcPr/>
                </a:tc>
                <a:extLst>
                  <a:ext uri="{0D108BD9-81ED-4DB2-BD59-A6C34878D82A}">
                    <a16:rowId xmlns:a16="http://schemas.microsoft.com/office/drawing/2014/main" val="3852321098"/>
                  </a:ext>
                </a:extLst>
              </a:tr>
              <a:tr h="280984">
                <a:tc>
                  <a:txBody>
                    <a:bodyPr/>
                    <a:lstStyle/>
                    <a:p>
                      <a:pPr lvl="0">
                        <a:buNone/>
                      </a:pPr>
                      <a:r>
                        <a:rPr lang="en-US" sz="1400"/>
                        <a:t>Price</a:t>
                      </a:r>
                    </a:p>
                  </a:txBody>
                  <a:tcPr/>
                </a:tc>
                <a:tc>
                  <a:txBody>
                    <a:bodyPr/>
                    <a:lstStyle/>
                    <a:p>
                      <a:pPr lvl="0">
                        <a:buNone/>
                      </a:pPr>
                      <a:r>
                        <a:rPr lang="en-US" sz="1400"/>
                        <a:t>~$100</a:t>
                      </a:r>
                    </a:p>
                  </a:txBody>
                  <a:tcPr/>
                </a:tc>
                <a:tc>
                  <a:txBody>
                    <a:bodyPr/>
                    <a:lstStyle/>
                    <a:p>
                      <a:pPr lvl="0">
                        <a:buNone/>
                      </a:pPr>
                      <a:r>
                        <a:rPr lang="en-US" sz="1400"/>
                        <a:t>~$100</a:t>
                      </a:r>
                    </a:p>
                  </a:txBody>
                  <a:tcPr/>
                </a:tc>
                <a:tc>
                  <a:txBody>
                    <a:bodyPr/>
                    <a:lstStyle/>
                    <a:p>
                      <a:pPr lvl="0">
                        <a:buNone/>
                      </a:pPr>
                      <a:r>
                        <a:rPr lang="en-US" sz="1400"/>
                        <a:t>~$100</a:t>
                      </a:r>
                    </a:p>
                  </a:txBody>
                  <a:tcPr/>
                </a:tc>
                <a:extLst>
                  <a:ext uri="{0D108BD9-81ED-4DB2-BD59-A6C34878D82A}">
                    <a16:rowId xmlns:a16="http://schemas.microsoft.com/office/drawing/2014/main" val="1827136437"/>
                  </a:ext>
                </a:extLst>
              </a:tr>
            </a:tbl>
          </a:graphicData>
        </a:graphic>
      </p:graphicFrame>
      <p:sp>
        <p:nvSpPr>
          <p:cNvPr id="6" name="TextBox 5">
            <a:extLst>
              <a:ext uri="{FF2B5EF4-FFF2-40B4-BE49-F238E27FC236}">
                <a16:creationId xmlns:a16="http://schemas.microsoft.com/office/drawing/2014/main" id="{809B60EF-7C8F-A0DD-8F47-AA9469FE1F2B}"/>
              </a:ext>
            </a:extLst>
          </p:cNvPr>
          <p:cNvSpPr txBox="1"/>
          <p:nvPr/>
        </p:nvSpPr>
        <p:spPr>
          <a:xfrm>
            <a:off x="5247979" y="1722806"/>
            <a:ext cx="55245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360 Degree 2D scanner</a:t>
            </a:r>
          </a:p>
          <a:p>
            <a:pPr marL="285750" indent="-285750">
              <a:buFont typeface="Arial"/>
              <a:buChar char="•"/>
            </a:pPr>
            <a:r>
              <a:rPr lang="en-US"/>
              <a:t>Plug &amp; Play capability with range of 12 m </a:t>
            </a:r>
          </a:p>
          <a:p>
            <a:pPr marL="285750" indent="-285750">
              <a:buFont typeface="Arial"/>
              <a:buChar char="•"/>
            </a:pPr>
            <a:r>
              <a:rPr lang="en-US"/>
              <a:t>Compatible with ROS &amp; open-source hardware</a:t>
            </a:r>
          </a:p>
        </p:txBody>
      </p:sp>
      <p:pic>
        <p:nvPicPr>
          <p:cNvPr id="8" name="Content Placeholder 7" descr="Slamtec RPLIDAR A1 Laser Ranging Sensor, 360° Omnidirectional Lidar |  RPLIDAR A1">
            <a:extLst>
              <a:ext uri="{FF2B5EF4-FFF2-40B4-BE49-F238E27FC236}">
                <a16:creationId xmlns:a16="http://schemas.microsoft.com/office/drawing/2014/main" id="{B01AEDF3-41CC-DECD-D9F7-964B16174D39}"/>
              </a:ext>
            </a:extLst>
          </p:cNvPr>
          <p:cNvPicPr>
            <a:picLocks noGrp="1" noChangeAspect="1"/>
          </p:cNvPicPr>
          <p:nvPr>
            <p:ph idx="1"/>
          </p:nvPr>
        </p:nvPicPr>
        <p:blipFill>
          <a:blip r:embed="rId5"/>
          <a:stretch>
            <a:fillRect/>
          </a:stretch>
        </p:blipFill>
        <p:spPr>
          <a:xfrm>
            <a:off x="1231428" y="2014485"/>
            <a:ext cx="3482914" cy="2603781"/>
          </a:xfrm>
        </p:spPr>
      </p:pic>
      <p:pic>
        <p:nvPicPr>
          <p:cNvPr id="3" name="Recorded Sound">
            <a:hlinkClick r:id="" action="ppaction://media"/>
            <a:extLst>
              <a:ext uri="{FF2B5EF4-FFF2-40B4-BE49-F238E27FC236}">
                <a16:creationId xmlns:a16="http://schemas.microsoft.com/office/drawing/2014/main" id="{41B951A6-D7D0-32C8-9DA9-DF172F4529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72479" y="6064308"/>
            <a:ext cx="487363" cy="487363"/>
          </a:xfrm>
          <a:prstGeom prst="rect">
            <a:avLst/>
          </a:prstGeom>
        </p:spPr>
      </p:pic>
      <p:pic>
        <p:nvPicPr>
          <p:cNvPr id="4" name="Picture 3" descr="A person smiling at camera&#10;&#10;Description automatically generated">
            <a:extLst>
              <a:ext uri="{FF2B5EF4-FFF2-40B4-BE49-F238E27FC236}">
                <a16:creationId xmlns:a16="http://schemas.microsoft.com/office/drawing/2014/main" id="{50F510EE-9F90-C8FA-5B21-0DFDF9FA7FD0}"/>
              </a:ext>
            </a:extLst>
          </p:cNvPr>
          <p:cNvPicPr>
            <a:picLocks noChangeAspect="1"/>
          </p:cNvPicPr>
          <p:nvPr/>
        </p:nvPicPr>
        <p:blipFill>
          <a:blip r:embed="rId7"/>
          <a:stretch>
            <a:fillRect/>
          </a:stretch>
        </p:blipFill>
        <p:spPr>
          <a:xfrm>
            <a:off x="10361398" y="-34568"/>
            <a:ext cx="1835280" cy="1239329"/>
          </a:xfrm>
          <a:prstGeom prst="rect">
            <a:avLst/>
          </a:prstGeom>
        </p:spPr>
      </p:pic>
    </p:spTree>
    <p:extLst>
      <p:ext uri="{BB962C8B-B14F-4D97-AF65-F5344CB8AC3E}">
        <p14:creationId xmlns:p14="http://schemas.microsoft.com/office/powerpoint/2010/main" val="3822624764"/>
      </p:ext>
    </p:extLst>
  </p:cSld>
  <p:clrMapOvr>
    <a:masterClrMapping/>
  </p:clrMapOvr>
  <mc:AlternateContent xmlns:mc="http://schemas.openxmlformats.org/markup-compatibility/2006" xmlns:p14="http://schemas.microsoft.com/office/powerpoint/2010/main">
    <mc:Choice Requires="p14">
      <p:transition spd="slow" p14:dur="2000" advTm="25826"/>
    </mc:Choice>
    <mc:Fallback xmlns="">
      <p:transition spd="slow" advTm="25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D3D00-CA9A-8C71-A98B-D3A7A614B18D}"/>
              </a:ext>
            </a:extLst>
          </p:cNvPr>
          <p:cNvSpPr>
            <a:spLocks noGrp="1"/>
          </p:cNvSpPr>
          <p:nvPr>
            <p:ph type="title"/>
          </p:nvPr>
        </p:nvSpPr>
        <p:spPr>
          <a:xfrm>
            <a:off x="1130163" y="778362"/>
            <a:ext cx="8977511" cy="1073825"/>
          </a:xfrm>
        </p:spPr>
        <p:txBody>
          <a:bodyPr/>
          <a:lstStyle/>
          <a:p>
            <a:r>
              <a:rPr lang="en-US"/>
              <a:t>Meca500 Robot Arm</a:t>
            </a:r>
          </a:p>
        </p:txBody>
      </p:sp>
      <p:pic>
        <p:nvPicPr>
          <p:cNvPr id="4" name="Content Placeholder 3" descr="Meca500 | Six-Axis Industrial Robot Arm | Electromate Inc">
            <a:extLst>
              <a:ext uri="{FF2B5EF4-FFF2-40B4-BE49-F238E27FC236}">
                <a16:creationId xmlns:a16="http://schemas.microsoft.com/office/drawing/2014/main" id="{73BEE21D-3C3D-1C3E-FFF6-B953B5491C0D}"/>
              </a:ext>
            </a:extLst>
          </p:cNvPr>
          <p:cNvPicPr>
            <a:picLocks noGrp="1" noChangeAspect="1"/>
          </p:cNvPicPr>
          <p:nvPr>
            <p:ph idx="1"/>
          </p:nvPr>
        </p:nvPicPr>
        <p:blipFill>
          <a:blip r:embed="rId5"/>
          <a:stretch>
            <a:fillRect/>
          </a:stretch>
        </p:blipFill>
        <p:spPr>
          <a:xfrm>
            <a:off x="1132080" y="2183071"/>
            <a:ext cx="2370272" cy="3141663"/>
          </a:xfrm>
        </p:spPr>
      </p:pic>
      <p:graphicFrame>
        <p:nvGraphicFramePr>
          <p:cNvPr id="5" name="Content Placeholder 4">
            <a:extLst>
              <a:ext uri="{FF2B5EF4-FFF2-40B4-BE49-F238E27FC236}">
                <a16:creationId xmlns:a16="http://schemas.microsoft.com/office/drawing/2014/main" id="{6D42B22C-ACFC-E5D9-AF19-A53EC5388008}"/>
              </a:ext>
            </a:extLst>
          </p:cNvPr>
          <p:cNvGraphicFramePr>
            <a:graphicFrameLocks/>
          </p:cNvGraphicFramePr>
          <p:nvPr>
            <p:extLst>
              <p:ext uri="{D42A27DB-BD31-4B8C-83A1-F6EECF244321}">
                <p14:modId xmlns:p14="http://schemas.microsoft.com/office/powerpoint/2010/main" val="415429491"/>
              </p:ext>
            </p:extLst>
          </p:nvPr>
        </p:nvGraphicFramePr>
        <p:xfrm>
          <a:off x="5245395" y="2829441"/>
          <a:ext cx="5654319" cy="2924745"/>
        </p:xfrm>
        <a:graphic>
          <a:graphicData uri="http://schemas.openxmlformats.org/drawingml/2006/table">
            <a:tbl>
              <a:tblPr firstRow="1" bandRow="1">
                <a:tableStyleId>{5C22544A-7EE6-4342-B048-85BDC9FD1C3A}</a:tableStyleId>
              </a:tblPr>
              <a:tblGrid>
                <a:gridCol w="2114697">
                  <a:extLst>
                    <a:ext uri="{9D8B030D-6E8A-4147-A177-3AD203B41FA5}">
                      <a16:colId xmlns:a16="http://schemas.microsoft.com/office/drawing/2014/main" val="2664395199"/>
                    </a:ext>
                  </a:extLst>
                </a:gridCol>
                <a:gridCol w="1179874">
                  <a:extLst>
                    <a:ext uri="{9D8B030D-6E8A-4147-A177-3AD203B41FA5}">
                      <a16:colId xmlns:a16="http://schemas.microsoft.com/office/drawing/2014/main" val="3551436759"/>
                    </a:ext>
                  </a:extLst>
                </a:gridCol>
                <a:gridCol w="1179874">
                  <a:extLst>
                    <a:ext uri="{9D8B030D-6E8A-4147-A177-3AD203B41FA5}">
                      <a16:colId xmlns:a16="http://schemas.microsoft.com/office/drawing/2014/main" val="1471115604"/>
                    </a:ext>
                  </a:extLst>
                </a:gridCol>
                <a:gridCol w="1179874">
                  <a:extLst>
                    <a:ext uri="{9D8B030D-6E8A-4147-A177-3AD203B41FA5}">
                      <a16:colId xmlns:a16="http://schemas.microsoft.com/office/drawing/2014/main" val="3900698117"/>
                    </a:ext>
                  </a:extLst>
                </a:gridCol>
              </a:tblGrid>
              <a:tr h="489456">
                <a:tc>
                  <a:txBody>
                    <a:bodyPr/>
                    <a:lstStyle/>
                    <a:p>
                      <a:endParaRPr lang="en-US" sz="1400"/>
                    </a:p>
                  </a:txBody>
                  <a:tcPr/>
                </a:tc>
                <a:tc>
                  <a:txBody>
                    <a:bodyPr/>
                    <a:lstStyle/>
                    <a:p>
                      <a:r>
                        <a:rPr lang="en-US" sz="1400">
                          <a:solidFill>
                            <a:schemeClr val="tx1"/>
                          </a:solidFill>
                          <a:highlight>
                            <a:srgbClr val="FFFF00"/>
                          </a:highlight>
                        </a:rPr>
                        <a:t>Meca500</a:t>
                      </a:r>
                    </a:p>
                  </a:txBody>
                  <a:tcPr/>
                </a:tc>
                <a:tc>
                  <a:txBody>
                    <a:bodyPr/>
                    <a:lstStyle/>
                    <a:p>
                      <a:r>
                        <a:rPr lang="en-US" sz="1400" err="1">
                          <a:solidFill>
                            <a:schemeClr val="tx1"/>
                          </a:solidFill>
                        </a:rPr>
                        <a:t>MechArm</a:t>
                      </a:r>
                    </a:p>
                  </a:txBody>
                  <a:tcPr/>
                </a:tc>
                <a:tc>
                  <a:txBody>
                    <a:bodyPr/>
                    <a:lstStyle/>
                    <a:p>
                      <a:r>
                        <a:rPr lang="en-US" sz="1400" err="1">
                          <a:solidFill>
                            <a:schemeClr val="tx1"/>
                          </a:solidFill>
                        </a:rPr>
                        <a:t>UFactory</a:t>
                      </a:r>
                      <a:r>
                        <a:rPr lang="en-US" sz="1400">
                          <a:solidFill>
                            <a:schemeClr val="tx1"/>
                          </a:solidFill>
                        </a:rPr>
                        <a:t> </a:t>
                      </a:r>
                      <a:r>
                        <a:rPr lang="en-US" sz="1400" err="1">
                          <a:solidFill>
                            <a:schemeClr val="tx1"/>
                          </a:solidFill>
                        </a:rPr>
                        <a:t>xArm</a:t>
                      </a:r>
                      <a:r>
                        <a:rPr lang="en-US" sz="1400">
                          <a:solidFill>
                            <a:schemeClr val="tx1"/>
                          </a:solidFill>
                        </a:rPr>
                        <a:t> 5</a:t>
                      </a:r>
                    </a:p>
                  </a:txBody>
                  <a:tcPr/>
                </a:tc>
                <a:extLst>
                  <a:ext uri="{0D108BD9-81ED-4DB2-BD59-A6C34878D82A}">
                    <a16:rowId xmlns:a16="http://schemas.microsoft.com/office/drawing/2014/main" val="2647256522"/>
                  </a:ext>
                </a:extLst>
              </a:tr>
              <a:tr h="280984">
                <a:tc>
                  <a:txBody>
                    <a:bodyPr/>
                    <a:lstStyle/>
                    <a:p>
                      <a:r>
                        <a:rPr lang="en-US" sz="1400"/>
                        <a:t>Payload</a:t>
                      </a:r>
                    </a:p>
                  </a:txBody>
                  <a:tcPr/>
                </a:tc>
                <a:tc>
                  <a:txBody>
                    <a:bodyPr/>
                    <a:lstStyle/>
                    <a:p>
                      <a:r>
                        <a:rPr lang="en-US" sz="1400"/>
                        <a:t>0.5 kg</a:t>
                      </a:r>
                    </a:p>
                  </a:txBody>
                  <a:tcPr/>
                </a:tc>
                <a:tc>
                  <a:txBody>
                    <a:bodyPr/>
                    <a:lstStyle/>
                    <a:p>
                      <a:r>
                        <a:rPr lang="en-US" sz="1400"/>
                        <a:t>0.25 kg</a:t>
                      </a:r>
                    </a:p>
                  </a:txBody>
                  <a:tcPr/>
                </a:tc>
                <a:tc>
                  <a:txBody>
                    <a:bodyPr/>
                    <a:lstStyle/>
                    <a:p>
                      <a:r>
                        <a:rPr lang="en-US" sz="1400"/>
                        <a:t>3 kg</a:t>
                      </a:r>
                    </a:p>
                  </a:txBody>
                  <a:tcPr/>
                </a:tc>
                <a:extLst>
                  <a:ext uri="{0D108BD9-81ED-4DB2-BD59-A6C34878D82A}">
                    <a16:rowId xmlns:a16="http://schemas.microsoft.com/office/drawing/2014/main" val="3885931974"/>
                  </a:ext>
                </a:extLst>
              </a:tr>
              <a:tr h="280984">
                <a:tc>
                  <a:txBody>
                    <a:bodyPr/>
                    <a:lstStyle/>
                    <a:p>
                      <a:r>
                        <a:rPr lang="en-US" sz="1400"/>
                        <a:t>Reach</a:t>
                      </a:r>
                    </a:p>
                  </a:txBody>
                  <a:tcPr/>
                </a:tc>
                <a:tc>
                  <a:txBody>
                    <a:bodyPr/>
                    <a:lstStyle/>
                    <a:p>
                      <a:r>
                        <a:rPr lang="en-US" sz="1400"/>
                        <a:t>330 mm</a:t>
                      </a:r>
                    </a:p>
                  </a:txBody>
                  <a:tcPr/>
                </a:tc>
                <a:tc>
                  <a:txBody>
                    <a:bodyPr/>
                    <a:lstStyle/>
                    <a:p>
                      <a:r>
                        <a:rPr lang="en-US" sz="1400"/>
                        <a:t>270 mm</a:t>
                      </a:r>
                    </a:p>
                  </a:txBody>
                  <a:tcPr/>
                </a:tc>
                <a:tc>
                  <a:txBody>
                    <a:bodyPr/>
                    <a:lstStyle/>
                    <a:p>
                      <a:r>
                        <a:rPr lang="en-US" sz="1400"/>
                        <a:t>700 mm</a:t>
                      </a:r>
                    </a:p>
                  </a:txBody>
                  <a:tcPr/>
                </a:tc>
                <a:extLst>
                  <a:ext uri="{0D108BD9-81ED-4DB2-BD59-A6C34878D82A}">
                    <a16:rowId xmlns:a16="http://schemas.microsoft.com/office/drawing/2014/main" val="3109842851"/>
                  </a:ext>
                </a:extLst>
              </a:tr>
              <a:tr h="697929">
                <a:tc>
                  <a:txBody>
                    <a:bodyPr/>
                    <a:lstStyle/>
                    <a:p>
                      <a:r>
                        <a:rPr lang="en-US" sz="1400"/>
                        <a:t>Position Repeatability</a:t>
                      </a:r>
                    </a:p>
                  </a:txBody>
                  <a:tcPr/>
                </a:tc>
                <a:tc>
                  <a:txBody>
                    <a:bodyPr/>
                    <a:lstStyle/>
                    <a:p>
                      <a:r>
                        <a:rPr lang="en-US" sz="1400"/>
                        <a:t>0.005 mm</a:t>
                      </a:r>
                    </a:p>
                  </a:txBody>
                  <a:tcPr/>
                </a:tc>
                <a:tc>
                  <a:txBody>
                    <a:bodyPr/>
                    <a:lstStyle/>
                    <a:p>
                      <a:r>
                        <a:rPr lang="en-US" sz="1400"/>
                        <a:t>0.5 mm</a:t>
                      </a:r>
                    </a:p>
                  </a:txBody>
                  <a:tcPr/>
                </a:tc>
                <a:tc>
                  <a:txBody>
                    <a:bodyPr/>
                    <a:lstStyle/>
                    <a:p>
                      <a:r>
                        <a:rPr lang="en-US" sz="1400"/>
                        <a:t>0.1 mm</a:t>
                      </a:r>
                    </a:p>
                  </a:txBody>
                  <a:tcPr/>
                </a:tc>
                <a:extLst>
                  <a:ext uri="{0D108BD9-81ED-4DB2-BD59-A6C34878D82A}">
                    <a16:rowId xmlns:a16="http://schemas.microsoft.com/office/drawing/2014/main" val="3168891350"/>
                  </a:ext>
                </a:extLst>
              </a:tr>
              <a:tr h="489456">
                <a:tc>
                  <a:txBody>
                    <a:bodyPr/>
                    <a:lstStyle/>
                    <a:p>
                      <a:pPr lvl="0">
                        <a:buNone/>
                      </a:pPr>
                      <a:r>
                        <a:rPr lang="en-US" sz="1400"/>
                        <a:t>Degrees of Freedom</a:t>
                      </a:r>
                    </a:p>
                  </a:txBody>
                  <a:tcPr/>
                </a:tc>
                <a:tc>
                  <a:txBody>
                    <a:bodyPr/>
                    <a:lstStyle/>
                    <a:p>
                      <a:pPr lvl="0">
                        <a:buNone/>
                      </a:pPr>
                      <a:r>
                        <a:rPr lang="en-US" sz="1400"/>
                        <a:t>6</a:t>
                      </a:r>
                    </a:p>
                  </a:txBody>
                  <a:tcPr/>
                </a:tc>
                <a:tc>
                  <a:txBody>
                    <a:bodyPr/>
                    <a:lstStyle/>
                    <a:p>
                      <a:pPr lvl="0">
                        <a:buNone/>
                      </a:pPr>
                      <a:r>
                        <a:rPr lang="en-US" sz="1400"/>
                        <a:t>6</a:t>
                      </a:r>
                    </a:p>
                  </a:txBody>
                  <a:tcPr/>
                </a:tc>
                <a:tc>
                  <a:txBody>
                    <a:bodyPr/>
                    <a:lstStyle/>
                    <a:p>
                      <a:pPr lvl="0">
                        <a:buNone/>
                      </a:pPr>
                      <a:r>
                        <a:rPr lang="en-US" sz="1400"/>
                        <a:t>5</a:t>
                      </a:r>
                    </a:p>
                  </a:txBody>
                  <a:tcPr/>
                </a:tc>
                <a:extLst>
                  <a:ext uri="{0D108BD9-81ED-4DB2-BD59-A6C34878D82A}">
                    <a16:rowId xmlns:a16="http://schemas.microsoft.com/office/drawing/2014/main" val="1394596941"/>
                  </a:ext>
                </a:extLst>
              </a:tr>
              <a:tr h="280984">
                <a:tc>
                  <a:txBody>
                    <a:bodyPr/>
                    <a:lstStyle/>
                    <a:p>
                      <a:pPr lvl="0">
                        <a:buNone/>
                      </a:pPr>
                      <a:r>
                        <a:rPr lang="en-US" sz="1400"/>
                        <a:t>Weight</a:t>
                      </a:r>
                    </a:p>
                  </a:txBody>
                  <a:tcPr/>
                </a:tc>
                <a:tc>
                  <a:txBody>
                    <a:bodyPr/>
                    <a:lstStyle/>
                    <a:p>
                      <a:pPr lvl="0">
                        <a:buNone/>
                      </a:pPr>
                      <a:r>
                        <a:rPr lang="en-US" sz="1400"/>
                        <a:t>4.3kg</a:t>
                      </a:r>
                    </a:p>
                  </a:txBody>
                  <a:tcPr/>
                </a:tc>
                <a:tc>
                  <a:txBody>
                    <a:bodyPr/>
                    <a:lstStyle/>
                    <a:p>
                      <a:pPr lvl="0">
                        <a:buNone/>
                      </a:pPr>
                      <a:r>
                        <a:rPr lang="en-US" sz="1400"/>
                        <a:t>1kg</a:t>
                      </a:r>
                    </a:p>
                  </a:txBody>
                  <a:tcPr/>
                </a:tc>
                <a:tc>
                  <a:txBody>
                    <a:bodyPr/>
                    <a:lstStyle/>
                    <a:p>
                      <a:pPr lvl="0">
                        <a:buNone/>
                      </a:pPr>
                      <a:r>
                        <a:rPr lang="en-US" sz="1400"/>
                        <a:t>11.2kg</a:t>
                      </a:r>
                    </a:p>
                  </a:txBody>
                  <a:tcPr/>
                </a:tc>
                <a:extLst>
                  <a:ext uri="{0D108BD9-81ED-4DB2-BD59-A6C34878D82A}">
                    <a16:rowId xmlns:a16="http://schemas.microsoft.com/office/drawing/2014/main" val="3852321098"/>
                  </a:ext>
                </a:extLst>
              </a:tr>
              <a:tr h="280984">
                <a:tc>
                  <a:txBody>
                    <a:bodyPr/>
                    <a:lstStyle/>
                    <a:p>
                      <a:pPr lvl="0">
                        <a:buNone/>
                      </a:pPr>
                      <a:r>
                        <a:rPr lang="en-US" sz="1400"/>
                        <a:t>Price</a:t>
                      </a:r>
                    </a:p>
                  </a:txBody>
                  <a:tcPr/>
                </a:tc>
                <a:tc>
                  <a:txBody>
                    <a:bodyPr/>
                    <a:lstStyle/>
                    <a:p>
                      <a:pPr lvl="0">
                        <a:buNone/>
                      </a:pPr>
                      <a:r>
                        <a:rPr lang="en-US" sz="1400"/>
                        <a:t>High</a:t>
                      </a:r>
                    </a:p>
                  </a:txBody>
                  <a:tcPr/>
                </a:tc>
                <a:tc>
                  <a:txBody>
                    <a:bodyPr/>
                    <a:lstStyle/>
                    <a:p>
                      <a:pPr lvl="0">
                        <a:buNone/>
                      </a:pPr>
                      <a:r>
                        <a:rPr lang="en-US" sz="1400"/>
                        <a:t>Low</a:t>
                      </a:r>
                    </a:p>
                  </a:txBody>
                  <a:tcPr/>
                </a:tc>
                <a:tc>
                  <a:txBody>
                    <a:bodyPr/>
                    <a:lstStyle/>
                    <a:p>
                      <a:pPr lvl="0">
                        <a:buNone/>
                      </a:pPr>
                      <a:r>
                        <a:rPr lang="en-US" sz="1400"/>
                        <a:t>High</a:t>
                      </a:r>
                    </a:p>
                  </a:txBody>
                  <a:tcPr/>
                </a:tc>
                <a:extLst>
                  <a:ext uri="{0D108BD9-81ED-4DB2-BD59-A6C34878D82A}">
                    <a16:rowId xmlns:a16="http://schemas.microsoft.com/office/drawing/2014/main" val="1827136437"/>
                  </a:ext>
                </a:extLst>
              </a:tr>
            </a:tbl>
          </a:graphicData>
        </a:graphic>
      </p:graphicFrame>
      <p:sp>
        <p:nvSpPr>
          <p:cNvPr id="6" name="TextBox 5">
            <a:extLst>
              <a:ext uri="{FF2B5EF4-FFF2-40B4-BE49-F238E27FC236}">
                <a16:creationId xmlns:a16="http://schemas.microsoft.com/office/drawing/2014/main" id="{809B60EF-7C8F-A0DD-8F47-AA9469FE1F2B}"/>
              </a:ext>
            </a:extLst>
          </p:cNvPr>
          <p:cNvSpPr txBox="1"/>
          <p:nvPr/>
        </p:nvSpPr>
        <p:spPr>
          <a:xfrm>
            <a:off x="5247979" y="1722806"/>
            <a:ext cx="55245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Compact and moves in any direction</a:t>
            </a:r>
          </a:p>
          <a:p>
            <a:pPr marL="285750" indent="-285750">
              <a:buFont typeface="Arial"/>
              <a:buChar char="•"/>
            </a:pPr>
            <a:r>
              <a:rPr lang="en-US"/>
              <a:t>Will move and hover over trash</a:t>
            </a:r>
          </a:p>
          <a:p>
            <a:pPr marL="285750" indent="-285750">
              <a:buFont typeface="Arial"/>
              <a:buChar char="•"/>
            </a:pPr>
            <a:r>
              <a:rPr lang="en-US"/>
              <a:t>Own programming API</a:t>
            </a:r>
          </a:p>
        </p:txBody>
      </p:sp>
      <p:pic>
        <p:nvPicPr>
          <p:cNvPr id="7" name="robotic arm">
            <a:hlinkClick r:id="" action="ppaction://media"/>
            <a:extLst>
              <a:ext uri="{FF2B5EF4-FFF2-40B4-BE49-F238E27FC236}">
                <a16:creationId xmlns:a16="http://schemas.microsoft.com/office/drawing/2014/main" id="{FBBCC6D1-9556-92D8-D3B7-070A6580F4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83725" y="441494"/>
            <a:ext cx="487363" cy="487363"/>
          </a:xfrm>
          <a:prstGeom prst="rect">
            <a:avLst/>
          </a:prstGeom>
        </p:spPr>
      </p:pic>
      <p:pic>
        <p:nvPicPr>
          <p:cNvPr id="8" name="Picture 7" descr="A person posing for a picture&#10;&#10;Description automatically generated">
            <a:extLst>
              <a:ext uri="{FF2B5EF4-FFF2-40B4-BE49-F238E27FC236}">
                <a16:creationId xmlns:a16="http://schemas.microsoft.com/office/drawing/2014/main" id="{AC212D6A-8160-D8BD-CE17-53AB5FBE8C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8172" y="-64289"/>
            <a:ext cx="1213828" cy="1794602"/>
          </a:xfrm>
          <a:prstGeom prst="rect">
            <a:avLst/>
          </a:prstGeom>
        </p:spPr>
      </p:pic>
    </p:spTree>
    <p:extLst>
      <p:ext uri="{BB962C8B-B14F-4D97-AF65-F5344CB8AC3E}">
        <p14:creationId xmlns:p14="http://schemas.microsoft.com/office/powerpoint/2010/main" val="1590768035"/>
      </p:ext>
    </p:extLst>
  </p:cSld>
  <p:clrMapOvr>
    <a:masterClrMapping/>
  </p:clrMapOvr>
  <mc:AlternateContent xmlns:mc="http://schemas.openxmlformats.org/markup-compatibility/2006" xmlns:p14="http://schemas.microsoft.com/office/powerpoint/2010/main">
    <mc:Choice Requires="p14">
      <p:transition spd="slow" p14:dur="2000" advTm="36957"/>
    </mc:Choice>
    <mc:Fallback xmlns="">
      <p:transition spd="slow" advTm="36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F2CFF-17B6-8604-C66F-34EEC613A099}"/>
              </a:ext>
            </a:extLst>
          </p:cNvPr>
          <p:cNvSpPr>
            <a:spLocks noGrp="1"/>
          </p:cNvSpPr>
          <p:nvPr>
            <p:ph type="title"/>
          </p:nvPr>
        </p:nvSpPr>
        <p:spPr/>
        <p:txBody>
          <a:bodyPr/>
          <a:lstStyle/>
          <a:p>
            <a:r>
              <a:rPr lang="en-US"/>
              <a:t>Raspberry Pi Camera</a:t>
            </a:r>
          </a:p>
        </p:txBody>
      </p:sp>
      <p:pic>
        <p:nvPicPr>
          <p:cNvPr id="4" name="Content Placeholder 3" descr="Raspberry Pi Camera Module 3">
            <a:extLst>
              <a:ext uri="{FF2B5EF4-FFF2-40B4-BE49-F238E27FC236}">
                <a16:creationId xmlns:a16="http://schemas.microsoft.com/office/drawing/2014/main" id="{5A98D128-01BF-E7CB-0256-0B840E86E3A2}"/>
              </a:ext>
            </a:extLst>
          </p:cNvPr>
          <p:cNvPicPr>
            <a:picLocks noGrp="1" noChangeAspect="1"/>
          </p:cNvPicPr>
          <p:nvPr>
            <p:ph idx="1"/>
          </p:nvPr>
        </p:nvPicPr>
        <p:blipFill>
          <a:blip r:embed="rId5"/>
          <a:stretch>
            <a:fillRect/>
          </a:stretch>
        </p:blipFill>
        <p:spPr>
          <a:xfrm>
            <a:off x="8088755" y="957373"/>
            <a:ext cx="3141663" cy="3141663"/>
          </a:xfrm>
        </p:spPr>
      </p:pic>
      <p:sp>
        <p:nvSpPr>
          <p:cNvPr id="5" name="TextBox 4">
            <a:extLst>
              <a:ext uri="{FF2B5EF4-FFF2-40B4-BE49-F238E27FC236}">
                <a16:creationId xmlns:a16="http://schemas.microsoft.com/office/drawing/2014/main" id="{6BEFFAA0-68ED-C4E4-4FFC-08C804818D97}"/>
              </a:ext>
            </a:extLst>
          </p:cNvPr>
          <p:cNvSpPr txBox="1"/>
          <p:nvPr/>
        </p:nvSpPr>
        <p:spPr>
          <a:xfrm>
            <a:off x="1658291" y="2327811"/>
            <a:ext cx="512190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Compatibility with Raspberry Pi</a:t>
            </a:r>
          </a:p>
          <a:p>
            <a:pPr marL="742950" lvl="1" indent="-285750">
              <a:buFont typeface="Courier New"/>
              <a:buChar char="o"/>
            </a:pPr>
            <a:r>
              <a:rPr lang="en-US"/>
              <a:t>Own driver support making it easy to set up and have better performance</a:t>
            </a:r>
          </a:p>
          <a:p>
            <a:pPr marL="285750" indent="-285750">
              <a:buFont typeface="Arial"/>
              <a:buChar char="•"/>
            </a:pPr>
            <a:r>
              <a:rPr lang="en-US"/>
              <a:t>Model 3-high resolution</a:t>
            </a:r>
          </a:p>
          <a:p>
            <a:pPr marL="285750" indent="-285750">
              <a:buFont typeface="Arial"/>
              <a:buChar char="•"/>
            </a:pPr>
            <a:r>
              <a:rPr lang="en-US"/>
              <a:t>Perfect size, low cost</a:t>
            </a:r>
          </a:p>
        </p:txBody>
      </p:sp>
      <p:graphicFrame>
        <p:nvGraphicFramePr>
          <p:cNvPr id="3" name="Table 2">
            <a:extLst>
              <a:ext uri="{FF2B5EF4-FFF2-40B4-BE49-F238E27FC236}">
                <a16:creationId xmlns:a16="http://schemas.microsoft.com/office/drawing/2014/main" id="{AF5BFFDC-3D87-0FB5-BD6A-927C91690435}"/>
              </a:ext>
            </a:extLst>
          </p:cNvPr>
          <p:cNvGraphicFramePr>
            <a:graphicFrameLocks noGrp="1"/>
          </p:cNvGraphicFramePr>
          <p:nvPr>
            <p:extLst>
              <p:ext uri="{D42A27DB-BD31-4B8C-83A1-F6EECF244321}">
                <p14:modId xmlns:p14="http://schemas.microsoft.com/office/powerpoint/2010/main" val="3658836115"/>
              </p:ext>
            </p:extLst>
          </p:nvPr>
        </p:nvGraphicFramePr>
        <p:xfrm>
          <a:off x="1072470" y="3796957"/>
          <a:ext cx="7371156" cy="2103120"/>
        </p:xfrm>
        <a:graphic>
          <a:graphicData uri="http://schemas.openxmlformats.org/drawingml/2006/table">
            <a:tbl>
              <a:tblPr firstRow="1" bandRow="1">
                <a:tableStyleId>{5C22544A-7EE6-4342-B048-85BDC9FD1C3A}</a:tableStyleId>
              </a:tblPr>
              <a:tblGrid>
                <a:gridCol w="1842789">
                  <a:extLst>
                    <a:ext uri="{9D8B030D-6E8A-4147-A177-3AD203B41FA5}">
                      <a16:colId xmlns:a16="http://schemas.microsoft.com/office/drawing/2014/main" val="1480457116"/>
                    </a:ext>
                  </a:extLst>
                </a:gridCol>
                <a:gridCol w="1842789">
                  <a:extLst>
                    <a:ext uri="{9D8B030D-6E8A-4147-A177-3AD203B41FA5}">
                      <a16:colId xmlns:a16="http://schemas.microsoft.com/office/drawing/2014/main" val="4278703643"/>
                    </a:ext>
                  </a:extLst>
                </a:gridCol>
                <a:gridCol w="1842789">
                  <a:extLst>
                    <a:ext uri="{9D8B030D-6E8A-4147-A177-3AD203B41FA5}">
                      <a16:colId xmlns:a16="http://schemas.microsoft.com/office/drawing/2014/main" val="3640342019"/>
                    </a:ext>
                  </a:extLst>
                </a:gridCol>
                <a:gridCol w="1842789">
                  <a:extLst>
                    <a:ext uri="{9D8B030D-6E8A-4147-A177-3AD203B41FA5}">
                      <a16:colId xmlns:a16="http://schemas.microsoft.com/office/drawing/2014/main" val="1153672008"/>
                    </a:ext>
                  </a:extLst>
                </a:gridCol>
              </a:tblGrid>
              <a:tr h="510635">
                <a:tc>
                  <a:txBody>
                    <a:bodyPr/>
                    <a:lstStyle/>
                    <a:p>
                      <a:pPr lvl="0">
                        <a:buNone/>
                      </a:pPr>
                      <a:r>
                        <a:rPr lang="en-US"/>
                        <a:t>Specifications</a:t>
                      </a:r>
                    </a:p>
                  </a:txBody>
                  <a:tcPr/>
                </a:tc>
                <a:tc>
                  <a:txBody>
                    <a:bodyPr/>
                    <a:lstStyle/>
                    <a:p>
                      <a:r>
                        <a:rPr lang="en-US"/>
                        <a:t>Raspberry Pi Camera</a:t>
                      </a:r>
                    </a:p>
                  </a:txBody>
                  <a:tcPr/>
                </a:tc>
                <a:tc>
                  <a:txBody>
                    <a:bodyPr/>
                    <a:lstStyle/>
                    <a:p>
                      <a:r>
                        <a:rPr lang="en-US"/>
                        <a:t>Logitech C920 Webcam</a:t>
                      </a:r>
                    </a:p>
                  </a:txBody>
                  <a:tcPr/>
                </a:tc>
                <a:tc>
                  <a:txBody>
                    <a:bodyPr/>
                    <a:lstStyle/>
                    <a:p>
                      <a:r>
                        <a:rPr lang="en-US" err="1"/>
                        <a:t>Arducam</a:t>
                      </a:r>
                      <a:r>
                        <a:rPr lang="en-US"/>
                        <a:t> 8MP Camera</a:t>
                      </a:r>
                    </a:p>
                  </a:txBody>
                  <a:tcPr/>
                </a:tc>
                <a:extLst>
                  <a:ext uri="{0D108BD9-81ED-4DB2-BD59-A6C34878D82A}">
                    <a16:rowId xmlns:a16="http://schemas.microsoft.com/office/drawing/2014/main" val="1146035645"/>
                  </a:ext>
                </a:extLst>
              </a:tr>
              <a:tr h="306380">
                <a:tc>
                  <a:txBody>
                    <a:bodyPr/>
                    <a:lstStyle/>
                    <a:p>
                      <a:r>
                        <a:rPr lang="en-US"/>
                        <a:t>Resolution</a:t>
                      </a:r>
                    </a:p>
                  </a:txBody>
                  <a:tcPr/>
                </a:tc>
                <a:tc>
                  <a:txBody>
                    <a:bodyPr/>
                    <a:lstStyle/>
                    <a:p>
                      <a:r>
                        <a:rPr lang="en-US"/>
                        <a:t>8MP</a:t>
                      </a:r>
                    </a:p>
                  </a:txBody>
                  <a:tcPr/>
                </a:tc>
                <a:tc>
                  <a:txBody>
                    <a:bodyPr/>
                    <a:lstStyle/>
                    <a:p>
                      <a:r>
                        <a:rPr lang="en-US"/>
                        <a:t>2MP</a:t>
                      </a:r>
                    </a:p>
                  </a:txBody>
                  <a:tcPr/>
                </a:tc>
                <a:tc>
                  <a:txBody>
                    <a:bodyPr/>
                    <a:lstStyle/>
                    <a:p>
                      <a:r>
                        <a:rPr lang="en-US"/>
                        <a:t>8MP</a:t>
                      </a:r>
                    </a:p>
                  </a:txBody>
                  <a:tcPr/>
                </a:tc>
                <a:extLst>
                  <a:ext uri="{0D108BD9-81ED-4DB2-BD59-A6C34878D82A}">
                    <a16:rowId xmlns:a16="http://schemas.microsoft.com/office/drawing/2014/main" val="2772210092"/>
                  </a:ext>
                </a:extLst>
              </a:tr>
              <a:tr h="306380">
                <a:tc>
                  <a:txBody>
                    <a:bodyPr/>
                    <a:lstStyle/>
                    <a:p>
                      <a:r>
                        <a:rPr lang="en-US"/>
                        <a:t>Focus Type </a:t>
                      </a:r>
                    </a:p>
                  </a:txBody>
                  <a:tcPr/>
                </a:tc>
                <a:tc>
                  <a:txBody>
                    <a:bodyPr/>
                    <a:lstStyle/>
                    <a:p>
                      <a:r>
                        <a:rPr lang="en-US"/>
                        <a:t>Fixed</a:t>
                      </a:r>
                    </a:p>
                  </a:txBody>
                  <a:tcPr/>
                </a:tc>
                <a:tc>
                  <a:txBody>
                    <a:bodyPr/>
                    <a:lstStyle/>
                    <a:p>
                      <a:r>
                        <a:rPr lang="en-US"/>
                        <a:t>Automatic</a:t>
                      </a:r>
                    </a:p>
                  </a:txBody>
                  <a:tcPr/>
                </a:tc>
                <a:tc>
                  <a:txBody>
                    <a:bodyPr/>
                    <a:lstStyle/>
                    <a:p>
                      <a:r>
                        <a:rPr lang="en-US"/>
                        <a:t>Fixed</a:t>
                      </a:r>
                    </a:p>
                  </a:txBody>
                  <a:tcPr/>
                </a:tc>
                <a:extLst>
                  <a:ext uri="{0D108BD9-81ED-4DB2-BD59-A6C34878D82A}">
                    <a16:rowId xmlns:a16="http://schemas.microsoft.com/office/drawing/2014/main" val="1646650644"/>
                  </a:ext>
                </a:extLst>
              </a:tr>
              <a:tr h="306380">
                <a:tc>
                  <a:txBody>
                    <a:bodyPr/>
                    <a:lstStyle/>
                    <a:p>
                      <a:r>
                        <a:rPr lang="en-US"/>
                        <a:t>Field View</a:t>
                      </a:r>
                    </a:p>
                  </a:txBody>
                  <a:tcPr/>
                </a:tc>
                <a:tc>
                  <a:txBody>
                    <a:bodyPr/>
                    <a:lstStyle/>
                    <a:p>
                      <a:r>
                        <a:rPr lang="en-US"/>
                        <a:t>62 degrees</a:t>
                      </a:r>
                    </a:p>
                  </a:txBody>
                  <a:tcPr/>
                </a:tc>
                <a:tc>
                  <a:txBody>
                    <a:bodyPr/>
                    <a:lstStyle/>
                    <a:p>
                      <a:r>
                        <a:rPr lang="en-US"/>
                        <a:t>78 degrees</a:t>
                      </a:r>
                    </a:p>
                  </a:txBody>
                  <a:tcPr/>
                </a:tc>
                <a:tc>
                  <a:txBody>
                    <a:bodyPr/>
                    <a:lstStyle/>
                    <a:p>
                      <a:r>
                        <a:rPr lang="en-US"/>
                        <a:t>76 degrees</a:t>
                      </a:r>
                    </a:p>
                  </a:txBody>
                  <a:tcPr/>
                </a:tc>
                <a:extLst>
                  <a:ext uri="{0D108BD9-81ED-4DB2-BD59-A6C34878D82A}">
                    <a16:rowId xmlns:a16="http://schemas.microsoft.com/office/drawing/2014/main" val="1046237077"/>
                  </a:ext>
                </a:extLst>
              </a:tr>
              <a:tr h="306380">
                <a:tc>
                  <a:txBody>
                    <a:bodyPr/>
                    <a:lstStyle/>
                    <a:p>
                      <a:pPr lvl="0">
                        <a:buNone/>
                      </a:pPr>
                      <a:r>
                        <a:rPr lang="en-US"/>
                        <a:t>Cost</a:t>
                      </a:r>
                    </a:p>
                  </a:txBody>
                  <a:tcPr/>
                </a:tc>
                <a:tc>
                  <a:txBody>
                    <a:bodyPr/>
                    <a:lstStyle/>
                    <a:p>
                      <a:pPr lvl="0">
                        <a:buNone/>
                      </a:pPr>
                      <a:r>
                        <a:rPr lang="en-US"/>
                        <a:t>$</a:t>
                      </a:r>
                    </a:p>
                  </a:txBody>
                  <a:tcPr/>
                </a:tc>
                <a:tc>
                  <a:txBody>
                    <a:bodyPr/>
                    <a:lstStyle/>
                    <a:p>
                      <a:pPr lvl="0">
                        <a:buNone/>
                      </a:pPr>
                      <a:r>
                        <a:rPr lang="en-US"/>
                        <a:t>$$</a:t>
                      </a:r>
                    </a:p>
                  </a:txBody>
                  <a:tcPr/>
                </a:tc>
                <a:tc>
                  <a:txBody>
                    <a:bodyPr/>
                    <a:lstStyle/>
                    <a:p>
                      <a:pPr lvl="0">
                        <a:buNone/>
                      </a:pPr>
                      <a:r>
                        <a:rPr lang="en-US"/>
                        <a:t>$$$</a:t>
                      </a:r>
                    </a:p>
                  </a:txBody>
                  <a:tcPr/>
                </a:tc>
                <a:extLst>
                  <a:ext uri="{0D108BD9-81ED-4DB2-BD59-A6C34878D82A}">
                    <a16:rowId xmlns:a16="http://schemas.microsoft.com/office/drawing/2014/main" val="4233709301"/>
                  </a:ext>
                </a:extLst>
              </a:tr>
            </a:tbl>
          </a:graphicData>
        </a:graphic>
      </p:graphicFrame>
      <p:pic>
        <p:nvPicPr>
          <p:cNvPr id="6" name="Picture 5" descr="A person in a white dress&#10;&#10;Description automatically generated">
            <a:extLst>
              <a:ext uri="{FF2B5EF4-FFF2-40B4-BE49-F238E27FC236}">
                <a16:creationId xmlns:a16="http://schemas.microsoft.com/office/drawing/2014/main" id="{0036B90E-66D1-37CB-1DAC-D0C3F845D79E}"/>
              </a:ext>
            </a:extLst>
          </p:cNvPr>
          <p:cNvPicPr>
            <a:picLocks noChangeAspect="1"/>
          </p:cNvPicPr>
          <p:nvPr/>
        </p:nvPicPr>
        <p:blipFill rotWithShape="1">
          <a:blip r:embed="rId6">
            <a:extLst>
              <a:ext uri="{28A0092B-C50C-407E-A947-70E740481C1C}">
                <a14:useLocalDpi xmlns:a14="http://schemas.microsoft.com/office/drawing/2010/main" val="0"/>
              </a:ext>
            </a:extLst>
          </a:blip>
          <a:srcRect l="20937" t="12722" r="25909" b="7195"/>
          <a:stretch/>
        </p:blipFill>
        <p:spPr>
          <a:xfrm rot="5400000">
            <a:off x="10628726" y="-110992"/>
            <a:ext cx="1467894" cy="1658653"/>
          </a:xfrm>
          <a:prstGeom prst="rect">
            <a:avLst/>
          </a:prstGeom>
        </p:spPr>
      </p:pic>
      <p:pic>
        <p:nvPicPr>
          <p:cNvPr id="17" name="Audio 16">
            <a:extLst>
              <a:ext uri="{FF2B5EF4-FFF2-40B4-BE49-F238E27FC236}">
                <a16:creationId xmlns:a16="http://schemas.microsoft.com/office/drawing/2014/main" id="{D0CAEFE0-1CA6-7DBA-3444-A4F6FD9294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14016559"/>
      </p:ext>
    </p:extLst>
  </p:cSld>
  <p:clrMapOvr>
    <a:masterClrMapping/>
  </p:clrMapOvr>
  <mc:AlternateContent xmlns:mc="http://schemas.openxmlformats.org/markup-compatibility/2006" xmlns:p14="http://schemas.microsoft.com/office/powerpoint/2010/main">
    <mc:Choice Requires="p14">
      <p:transition spd="slow" p14:dur="2000" advTm="37726"/>
    </mc:Choice>
    <mc:Fallback xmlns="">
      <p:transition spd="slow" advTm="37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EC859-E25A-04AE-33E6-5E0AAEA41FA2}"/>
              </a:ext>
            </a:extLst>
          </p:cNvPr>
          <p:cNvSpPr>
            <a:spLocks noGrp="1"/>
          </p:cNvSpPr>
          <p:nvPr>
            <p:ph type="title"/>
          </p:nvPr>
        </p:nvSpPr>
        <p:spPr>
          <a:xfrm>
            <a:off x="935190" y="833012"/>
            <a:ext cx="8977511" cy="1073825"/>
          </a:xfrm>
        </p:spPr>
        <p:txBody>
          <a:bodyPr/>
          <a:lstStyle/>
          <a:p>
            <a:r>
              <a:rPr lang="en-US"/>
              <a:t>Software Diagram</a:t>
            </a:r>
          </a:p>
        </p:txBody>
      </p:sp>
      <p:pic>
        <p:nvPicPr>
          <p:cNvPr id="4" name="Content Placeholder 3" descr="A diagram of a computer&#10;&#10;Description automatically generated">
            <a:extLst>
              <a:ext uri="{FF2B5EF4-FFF2-40B4-BE49-F238E27FC236}">
                <a16:creationId xmlns:a16="http://schemas.microsoft.com/office/drawing/2014/main" id="{256BBE97-3697-495D-F91B-E0722E668CA9}"/>
              </a:ext>
            </a:extLst>
          </p:cNvPr>
          <p:cNvPicPr>
            <a:picLocks noGrp="1" noChangeAspect="1"/>
          </p:cNvPicPr>
          <p:nvPr>
            <p:ph idx="1"/>
          </p:nvPr>
        </p:nvPicPr>
        <p:blipFill>
          <a:blip r:embed="rId5"/>
          <a:stretch>
            <a:fillRect/>
          </a:stretch>
        </p:blipFill>
        <p:spPr>
          <a:xfrm>
            <a:off x="1919432" y="1947351"/>
            <a:ext cx="8670079" cy="3697138"/>
          </a:xfrm>
        </p:spPr>
      </p:pic>
      <p:pic>
        <p:nvPicPr>
          <p:cNvPr id="3" name="Picture 2" descr="A person posing for a picture&#10;&#10;Description automatically generated">
            <a:extLst>
              <a:ext uri="{FF2B5EF4-FFF2-40B4-BE49-F238E27FC236}">
                <a16:creationId xmlns:a16="http://schemas.microsoft.com/office/drawing/2014/main" id="{D465402D-F2C5-F297-2ACF-69E7AC063A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8172" y="-64289"/>
            <a:ext cx="1213828" cy="1794602"/>
          </a:xfrm>
          <a:prstGeom prst="rect">
            <a:avLst/>
          </a:prstGeom>
        </p:spPr>
      </p:pic>
      <p:pic>
        <p:nvPicPr>
          <p:cNvPr id="5" name="Recorded Sound">
            <a:hlinkClick r:id="" action="ppaction://media"/>
            <a:extLst>
              <a:ext uri="{FF2B5EF4-FFF2-40B4-BE49-F238E27FC236}">
                <a16:creationId xmlns:a16="http://schemas.microsoft.com/office/drawing/2014/main" id="{EC228E60-8EFC-94DB-0BFD-0CFC5D81DF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14392" y="257510"/>
            <a:ext cx="487363" cy="487363"/>
          </a:xfrm>
          <a:prstGeom prst="rect">
            <a:avLst/>
          </a:prstGeom>
        </p:spPr>
      </p:pic>
    </p:spTree>
    <p:extLst>
      <p:ext uri="{BB962C8B-B14F-4D97-AF65-F5344CB8AC3E}">
        <p14:creationId xmlns:p14="http://schemas.microsoft.com/office/powerpoint/2010/main" val="2883932640"/>
      </p:ext>
    </p:extLst>
  </p:cSld>
  <p:clrMapOvr>
    <a:masterClrMapping/>
  </p:clrMapOvr>
  <mc:AlternateContent xmlns:mc="http://schemas.openxmlformats.org/markup-compatibility/2006" xmlns:p14="http://schemas.microsoft.com/office/powerpoint/2010/main">
    <mc:Choice Requires="p14">
      <p:transition spd="slow" p14:dur="2000" advTm="28237"/>
    </mc:Choice>
    <mc:Fallback xmlns="">
      <p:transition spd="slow" advTm="28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FC00C-95B2-D379-A126-4D844321622C}"/>
              </a:ext>
            </a:extLst>
          </p:cNvPr>
          <p:cNvSpPr>
            <a:spLocks noGrp="1"/>
          </p:cNvSpPr>
          <p:nvPr>
            <p:ph type="title"/>
          </p:nvPr>
        </p:nvSpPr>
        <p:spPr/>
        <p:txBody>
          <a:bodyPr/>
          <a:lstStyle/>
          <a:p>
            <a:r>
              <a:rPr lang="en-US"/>
              <a:t>Framework</a:t>
            </a:r>
          </a:p>
        </p:txBody>
      </p:sp>
      <p:graphicFrame>
        <p:nvGraphicFramePr>
          <p:cNvPr id="4" name="Content Placeholder 3">
            <a:extLst>
              <a:ext uri="{FF2B5EF4-FFF2-40B4-BE49-F238E27FC236}">
                <a16:creationId xmlns:a16="http://schemas.microsoft.com/office/drawing/2014/main" id="{9064F05D-95AC-1211-68DD-AF9EFEA41DF4}"/>
              </a:ext>
            </a:extLst>
          </p:cNvPr>
          <p:cNvGraphicFramePr>
            <a:graphicFrameLocks noGrp="1"/>
          </p:cNvGraphicFramePr>
          <p:nvPr>
            <p:ph idx="1"/>
            <p:extLst>
              <p:ext uri="{D42A27DB-BD31-4B8C-83A1-F6EECF244321}">
                <p14:modId xmlns:p14="http://schemas.microsoft.com/office/powerpoint/2010/main" val="1843884429"/>
              </p:ext>
            </p:extLst>
          </p:nvPr>
        </p:nvGraphicFramePr>
        <p:xfrm>
          <a:off x="1620838" y="2419350"/>
          <a:ext cx="8977312" cy="3754120"/>
        </p:xfrm>
        <a:graphic>
          <a:graphicData uri="http://schemas.openxmlformats.org/drawingml/2006/table">
            <a:tbl>
              <a:tblPr firstRow="1" bandRow="1">
                <a:tableStyleId>{5C22544A-7EE6-4342-B048-85BDC9FD1C3A}</a:tableStyleId>
              </a:tblPr>
              <a:tblGrid>
                <a:gridCol w="2244328">
                  <a:extLst>
                    <a:ext uri="{9D8B030D-6E8A-4147-A177-3AD203B41FA5}">
                      <a16:colId xmlns:a16="http://schemas.microsoft.com/office/drawing/2014/main" val="1215761191"/>
                    </a:ext>
                  </a:extLst>
                </a:gridCol>
                <a:gridCol w="2244328">
                  <a:extLst>
                    <a:ext uri="{9D8B030D-6E8A-4147-A177-3AD203B41FA5}">
                      <a16:colId xmlns:a16="http://schemas.microsoft.com/office/drawing/2014/main" val="1912253714"/>
                    </a:ext>
                  </a:extLst>
                </a:gridCol>
                <a:gridCol w="2244328">
                  <a:extLst>
                    <a:ext uri="{9D8B030D-6E8A-4147-A177-3AD203B41FA5}">
                      <a16:colId xmlns:a16="http://schemas.microsoft.com/office/drawing/2014/main" val="1895767396"/>
                    </a:ext>
                  </a:extLst>
                </a:gridCol>
                <a:gridCol w="2244328">
                  <a:extLst>
                    <a:ext uri="{9D8B030D-6E8A-4147-A177-3AD203B41FA5}">
                      <a16:colId xmlns:a16="http://schemas.microsoft.com/office/drawing/2014/main" val="853920986"/>
                    </a:ext>
                  </a:extLst>
                </a:gridCol>
              </a:tblGrid>
              <a:tr h="370840">
                <a:tc>
                  <a:txBody>
                    <a:bodyPr/>
                    <a:lstStyle/>
                    <a:p>
                      <a:r>
                        <a:rPr lang="en-US">
                          <a:solidFill>
                            <a:schemeClr val="tx1"/>
                          </a:solidFill>
                        </a:rPr>
                        <a:t>Feature</a:t>
                      </a:r>
                    </a:p>
                  </a:txBody>
                  <a:tcPr/>
                </a:tc>
                <a:tc>
                  <a:txBody>
                    <a:bodyPr/>
                    <a:lstStyle/>
                    <a:p>
                      <a:r>
                        <a:rPr lang="en-US" b="1">
                          <a:solidFill>
                            <a:schemeClr val="tx1"/>
                          </a:solidFill>
                          <a:highlight>
                            <a:srgbClr val="FFFF00"/>
                          </a:highlight>
                        </a:rPr>
                        <a:t>ROS</a:t>
                      </a:r>
                    </a:p>
                  </a:txBody>
                  <a:tcPr/>
                </a:tc>
                <a:tc>
                  <a:txBody>
                    <a:bodyPr/>
                    <a:lstStyle/>
                    <a:p>
                      <a:r>
                        <a:rPr lang="en-US">
                          <a:solidFill>
                            <a:schemeClr val="tx1"/>
                          </a:solidFill>
                        </a:rPr>
                        <a:t>YARP</a:t>
                      </a:r>
                    </a:p>
                  </a:txBody>
                  <a:tcPr/>
                </a:tc>
                <a:tc>
                  <a:txBody>
                    <a:bodyPr/>
                    <a:lstStyle/>
                    <a:p>
                      <a:r>
                        <a:rPr lang="en-US" err="1">
                          <a:solidFill>
                            <a:schemeClr val="tx1"/>
                          </a:solidFill>
                        </a:rPr>
                        <a:t>ZeroMQ</a:t>
                      </a:r>
                    </a:p>
                  </a:txBody>
                  <a:tcPr/>
                </a:tc>
                <a:extLst>
                  <a:ext uri="{0D108BD9-81ED-4DB2-BD59-A6C34878D82A}">
                    <a16:rowId xmlns:a16="http://schemas.microsoft.com/office/drawing/2014/main" val="2768052152"/>
                  </a:ext>
                </a:extLst>
              </a:tr>
              <a:tr h="370840">
                <a:tc>
                  <a:txBody>
                    <a:bodyPr/>
                    <a:lstStyle/>
                    <a:p>
                      <a:r>
                        <a:rPr lang="en-US"/>
                        <a:t>Primary Use</a:t>
                      </a:r>
                    </a:p>
                  </a:txBody>
                  <a:tcPr/>
                </a:tc>
                <a:tc>
                  <a:txBody>
                    <a:bodyPr/>
                    <a:lstStyle/>
                    <a:p>
                      <a:r>
                        <a:rPr lang="en-US"/>
                        <a:t>Robotic middleware strictly for robot software development</a:t>
                      </a:r>
                    </a:p>
                  </a:txBody>
                  <a:tcPr/>
                </a:tc>
                <a:tc>
                  <a:txBody>
                    <a:bodyPr/>
                    <a:lstStyle/>
                    <a:p>
                      <a:r>
                        <a:rPr lang="en-US"/>
                        <a:t>Robotics middleware—modality</a:t>
                      </a:r>
                    </a:p>
                  </a:txBody>
                  <a:tcPr/>
                </a:tc>
                <a:tc>
                  <a:txBody>
                    <a:bodyPr/>
                    <a:lstStyle/>
                    <a:p>
                      <a:r>
                        <a:rPr lang="en-US"/>
                        <a:t>High-Performance messaging library—general use</a:t>
                      </a:r>
                    </a:p>
                  </a:txBody>
                  <a:tcPr/>
                </a:tc>
                <a:extLst>
                  <a:ext uri="{0D108BD9-81ED-4DB2-BD59-A6C34878D82A}">
                    <a16:rowId xmlns:a16="http://schemas.microsoft.com/office/drawing/2014/main" val="3120548719"/>
                  </a:ext>
                </a:extLst>
              </a:tr>
              <a:tr h="370840">
                <a:tc>
                  <a:txBody>
                    <a:bodyPr/>
                    <a:lstStyle/>
                    <a:p>
                      <a:r>
                        <a:rPr lang="en-US"/>
                        <a:t>Data Handling</a:t>
                      </a:r>
                      <a:endParaRPr lang="en-US" err="1"/>
                    </a:p>
                  </a:txBody>
                  <a:tcPr/>
                </a:tc>
                <a:tc>
                  <a:txBody>
                    <a:bodyPr/>
                    <a:lstStyle/>
                    <a:p>
                      <a:r>
                        <a:rPr lang="en-US"/>
                        <a:t>Support complex data through topics</a:t>
                      </a:r>
                    </a:p>
                  </a:txBody>
                  <a:tcPr/>
                </a:tc>
                <a:tc>
                  <a:txBody>
                    <a:bodyPr/>
                    <a:lstStyle/>
                    <a:p>
                      <a:r>
                        <a:rPr lang="en-US"/>
                        <a:t>Efficient with data streams and interfaces</a:t>
                      </a:r>
                    </a:p>
                  </a:txBody>
                  <a:tcPr/>
                </a:tc>
                <a:tc>
                  <a:txBody>
                    <a:bodyPr/>
                    <a:lstStyle/>
                    <a:p>
                      <a:r>
                        <a:rPr lang="en-US"/>
                        <a:t>Lightweight and fast for raw data</a:t>
                      </a:r>
                    </a:p>
                  </a:txBody>
                  <a:tcPr/>
                </a:tc>
                <a:extLst>
                  <a:ext uri="{0D108BD9-81ED-4DB2-BD59-A6C34878D82A}">
                    <a16:rowId xmlns:a16="http://schemas.microsoft.com/office/drawing/2014/main" val="1572267896"/>
                  </a:ext>
                </a:extLst>
              </a:tr>
              <a:tr h="370840">
                <a:tc>
                  <a:txBody>
                    <a:bodyPr/>
                    <a:lstStyle/>
                    <a:p>
                      <a:r>
                        <a:rPr lang="en-US"/>
                        <a:t>Learning Curve</a:t>
                      </a:r>
                    </a:p>
                  </a:txBody>
                  <a:tcPr/>
                </a:tc>
                <a:tc>
                  <a:txBody>
                    <a:bodyPr/>
                    <a:lstStyle/>
                    <a:p>
                      <a:r>
                        <a:rPr lang="en-US"/>
                        <a:t>Depends on complexity</a:t>
                      </a:r>
                    </a:p>
                  </a:txBody>
                  <a:tcPr/>
                </a:tc>
                <a:tc>
                  <a:txBody>
                    <a:bodyPr/>
                    <a:lstStyle/>
                    <a:p>
                      <a:r>
                        <a:rPr lang="en-US"/>
                        <a:t>Moderate</a:t>
                      </a:r>
                    </a:p>
                  </a:txBody>
                  <a:tcPr/>
                </a:tc>
                <a:tc>
                  <a:txBody>
                    <a:bodyPr/>
                    <a:lstStyle/>
                    <a:p>
                      <a:r>
                        <a:rPr lang="en-US"/>
                        <a:t>Relatively Easy</a:t>
                      </a:r>
                    </a:p>
                  </a:txBody>
                  <a:tcPr/>
                </a:tc>
                <a:extLst>
                  <a:ext uri="{0D108BD9-81ED-4DB2-BD59-A6C34878D82A}">
                    <a16:rowId xmlns:a16="http://schemas.microsoft.com/office/drawing/2014/main" val="71671873"/>
                  </a:ext>
                </a:extLst>
              </a:tr>
              <a:tr h="370839">
                <a:tc>
                  <a:txBody>
                    <a:bodyPr/>
                    <a:lstStyle/>
                    <a:p>
                      <a:pPr lvl="0">
                        <a:buNone/>
                      </a:pPr>
                      <a:r>
                        <a:rPr lang="en-US"/>
                        <a:t>Use Case in </a:t>
                      </a:r>
                      <a:r>
                        <a:rPr lang="en-US" err="1"/>
                        <a:t>ALiCS</a:t>
                      </a:r>
                    </a:p>
                  </a:txBody>
                  <a:tcPr/>
                </a:tc>
                <a:tc>
                  <a:txBody>
                    <a:bodyPr/>
                    <a:lstStyle/>
                    <a:p>
                      <a:pPr lvl="0">
                        <a:buNone/>
                      </a:pPr>
                      <a:r>
                        <a:rPr lang="en-US"/>
                        <a:t>Ideal for complex robotic integration</a:t>
                      </a:r>
                    </a:p>
                  </a:txBody>
                  <a:tcPr/>
                </a:tc>
                <a:tc>
                  <a:txBody>
                    <a:bodyPr/>
                    <a:lstStyle/>
                    <a:p>
                      <a:pPr lvl="0">
                        <a:buNone/>
                      </a:pPr>
                      <a:r>
                        <a:rPr lang="en-US"/>
                        <a:t>Useful for modular, distributed systems</a:t>
                      </a:r>
                    </a:p>
                  </a:txBody>
                  <a:tcPr/>
                </a:tc>
                <a:tc>
                  <a:txBody>
                    <a:bodyPr/>
                    <a:lstStyle/>
                    <a:p>
                      <a:pPr lvl="0">
                        <a:buNone/>
                      </a:pPr>
                      <a:r>
                        <a:rPr lang="en-US"/>
                        <a:t>Best for lightweight, high-speed data</a:t>
                      </a:r>
                    </a:p>
                  </a:txBody>
                  <a:tcPr/>
                </a:tc>
                <a:extLst>
                  <a:ext uri="{0D108BD9-81ED-4DB2-BD59-A6C34878D82A}">
                    <a16:rowId xmlns:a16="http://schemas.microsoft.com/office/drawing/2014/main" val="3932749024"/>
                  </a:ext>
                </a:extLst>
              </a:tr>
            </a:tbl>
          </a:graphicData>
        </a:graphic>
      </p:graphicFrame>
      <p:pic>
        <p:nvPicPr>
          <p:cNvPr id="3" name="Recorded Sound">
            <a:hlinkClick r:id="" action="ppaction://media"/>
            <a:extLst>
              <a:ext uri="{FF2B5EF4-FFF2-40B4-BE49-F238E27FC236}">
                <a16:creationId xmlns:a16="http://schemas.microsoft.com/office/drawing/2014/main" id="{40B34EEC-37E7-1B3F-4CE7-3792AFD4C3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85400" y="1120873"/>
            <a:ext cx="487363" cy="487363"/>
          </a:xfrm>
          <a:prstGeom prst="rect">
            <a:avLst/>
          </a:prstGeom>
        </p:spPr>
      </p:pic>
      <p:pic>
        <p:nvPicPr>
          <p:cNvPr id="5" name="Picture 4" descr="A person posing for a picture&#10;&#10;Description automatically generated">
            <a:extLst>
              <a:ext uri="{FF2B5EF4-FFF2-40B4-BE49-F238E27FC236}">
                <a16:creationId xmlns:a16="http://schemas.microsoft.com/office/drawing/2014/main" id="{AC660F5A-E443-C13E-8741-68A36C171E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8172" y="-64289"/>
            <a:ext cx="1213828" cy="1794602"/>
          </a:xfrm>
          <a:prstGeom prst="rect">
            <a:avLst/>
          </a:prstGeom>
        </p:spPr>
      </p:pic>
    </p:spTree>
    <p:extLst>
      <p:ext uri="{BB962C8B-B14F-4D97-AF65-F5344CB8AC3E}">
        <p14:creationId xmlns:p14="http://schemas.microsoft.com/office/powerpoint/2010/main" val="2715544019"/>
      </p:ext>
    </p:extLst>
  </p:cSld>
  <p:clrMapOvr>
    <a:masterClrMapping/>
  </p:clrMapOvr>
  <mc:AlternateContent xmlns:mc="http://schemas.openxmlformats.org/markup-compatibility/2006" xmlns:p14="http://schemas.microsoft.com/office/powerpoint/2010/main">
    <mc:Choice Requires="p14">
      <p:transition spd="slow" p14:dur="2000" advTm="24080"/>
    </mc:Choice>
    <mc:Fallback xmlns="">
      <p:transition spd="slow" advTm="24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A90-9573-1DAF-7CF0-D0B61564BD3C}"/>
              </a:ext>
            </a:extLst>
          </p:cNvPr>
          <p:cNvSpPr>
            <a:spLocks noGrp="1"/>
          </p:cNvSpPr>
          <p:nvPr>
            <p:ph type="title"/>
          </p:nvPr>
        </p:nvSpPr>
        <p:spPr/>
        <p:txBody>
          <a:bodyPr/>
          <a:lstStyle/>
          <a:p>
            <a:r>
              <a:rPr lang="en-US"/>
              <a:t>Robot Operating System (ROS)</a:t>
            </a:r>
          </a:p>
        </p:txBody>
      </p:sp>
      <p:sp>
        <p:nvSpPr>
          <p:cNvPr id="3" name="Content Placeholder 2">
            <a:extLst>
              <a:ext uri="{FF2B5EF4-FFF2-40B4-BE49-F238E27FC236}">
                <a16:creationId xmlns:a16="http://schemas.microsoft.com/office/drawing/2014/main" id="{9F537C56-107B-C6BA-F7BE-2954604BC057}"/>
              </a:ext>
            </a:extLst>
          </p:cNvPr>
          <p:cNvSpPr>
            <a:spLocks noGrp="1"/>
          </p:cNvSpPr>
          <p:nvPr>
            <p:ph idx="1"/>
          </p:nvPr>
        </p:nvSpPr>
        <p:spPr/>
        <p:txBody>
          <a:bodyPr vert="horz" lIns="91440" tIns="45720" rIns="91440" bIns="45720" rtlCol="0" anchor="t">
            <a:normAutofit fontScale="92500" lnSpcReduction="20000"/>
          </a:bodyPr>
          <a:lstStyle/>
          <a:p>
            <a:r>
              <a:rPr lang="en-US"/>
              <a:t>Open-source framework that provides a set of libraries and tools to develop, deploy, and test robotic systems</a:t>
            </a:r>
          </a:p>
          <a:p>
            <a:r>
              <a:rPr lang="en-US" err="1"/>
              <a:t>ROSlaunch</a:t>
            </a:r>
            <a:r>
              <a:rPr lang="en-US"/>
              <a:t>, </a:t>
            </a:r>
            <a:r>
              <a:rPr lang="en-US" err="1"/>
              <a:t>ROStest</a:t>
            </a:r>
            <a:r>
              <a:rPr lang="en-US"/>
              <a:t> &amp; </a:t>
            </a:r>
            <a:r>
              <a:rPr lang="en-US" err="1"/>
              <a:t>RViz</a:t>
            </a:r>
            <a:endParaRPr lang="en-US"/>
          </a:p>
          <a:p>
            <a:r>
              <a:rPr lang="en-US"/>
              <a:t>Customizable and adaptable for various robot projects</a:t>
            </a:r>
          </a:p>
          <a:p>
            <a:r>
              <a:rPr lang="en-US"/>
              <a:t>Language support for Python, C, C++, and more. </a:t>
            </a:r>
          </a:p>
          <a:p>
            <a:r>
              <a:rPr lang="en-US"/>
              <a:t>Applications in </a:t>
            </a:r>
            <a:r>
              <a:rPr lang="en-US" err="1"/>
              <a:t>ALiCS</a:t>
            </a:r>
            <a:r>
              <a:rPr lang="en-US"/>
              <a:t>:</a:t>
            </a:r>
          </a:p>
          <a:p>
            <a:pPr lvl="1">
              <a:buFont typeface="Courier New" panose="020B0604020202020204" pitchFamily="34" charset="0"/>
              <a:buChar char="o"/>
            </a:pPr>
            <a:r>
              <a:rPr lang="en-US"/>
              <a:t>Will serve as the backbone of the control system, managing communication between the external entities and navigation system. </a:t>
            </a:r>
          </a:p>
          <a:p>
            <a:pPr lvl="1">
              <a:buFont typeface="Courier New" panose="020B0604020202020204" pitchFamily="34" charset="0"/>
              <a:buChar char="o"/>
            </a:pPr>
            <a:r>
              <a:rPr lang="en-US"/>
              <a:t>Can simplify integration of different modules such as SLAM and object detection. </a:t>
            </a:r>
          </a:p>
        </p:txBody>
      </p:sp>
      <p:pic>
        <p:nvPicPr>
          <p:cNvPr id="4" name="Recorded Sound">
            <a:hlinkClick r:id="" action="ppaction://media"/>
            <a:extLst>
              <a:ext uri="{FF2B5EF4-FFF2-40B4-BE49-F238E27FC236}">
                <a16:creationId xmlns:a16="http://schemas.microsoft.com/office/drawing/2014/main" id="{199FEE1E-ACC8-85D8-8297-329E8A4A2F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75825" y="1233199"/>
            <a:ext cx="487363" cy="487363"/>
          </a:xfrm>
          <a:prstGeom prst="rect">
            <a:avLst/>
          </a:prstGeom>
        </p:spPr>
      </p:pic>
      <p:pic>
        <p:nvPicPr>
          <p:cNvPr id="5" name="Picture 4" descr="A person posing for a picture&#10;&#10;Description automatically generated">
            <a:extLst>
              <a:ext uri="{FF2B5EF4-FFF2-40B4-BE49-F238E27FC236}">
                <a16:creationId xmlns:a16="http://schemas.microsoft.com/office/drawing/2014/main" id="{78172D63-8823-204A-527C-D81A9A8884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8172" y="-64289"/>
            <a:ext cx="1213828" cy="1794602"/>
          </a:xfrm>
          <a:prstGeom prst="rect">
            <a:avLst/>
          </a:prstGeom>
        </p:spPr>
      </p:pic>
    </p:spTree>
    <p:extLst>
      <p:ext uri="{BB962C8B-B14F-4D97-AF65-F5344CB8AC3E}">
        <p14:creationId xmlns:p14="http://schemas.microsoft.com/office/powerpoint/2010/main" val="2905042859"/>
      </p:ext>
    </p:extLst>
  </p:cSld>
  <p:clrMapOvr>
    <a:masterClrMapping/>
  </p:clrMapOvr>
  <mc:AlternateContent xmlns:mc="http://schemas.openxmlformats.org/markup-compatibility/2006" xmlns:p14="http://schemas.microsoft.com/office/powerpoint/2010/main">
    <mc:Choice Requires="p14">
      <p:transition spd="slow" p14:dur="2000" advTm="41345"/>
    </mc:Choice>
    <mc:Fallback xmlns="">
      <p:transition spd="slow" advTm="41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3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2D361-EA0A-4310-CE15-3D557DB9226F}"/>
              </a:ext>
            </a:extLst>
          </p:cNvPr>
          <p:cNvSpPr>
            <a:spLocks noGrp="1"/>
          </p:cNvSpPr>
          <p:nvPr>
            <p:ph type="title"/>
          </p:nvPr>
        </p:nvSpPr>
        <p:spPr/>
        <p:txBody>
          <a:bodyPr/>
          <a:lstStyle/>
          <a:p>
            <a:r>
              <a:rPr lang="en-US"/>
              <a:t>Mapping and Detection</a:t>
            </a:r>
          </a:p>
        </p:txBody>
      </p:sp>
      <p:graphicFrame>
        <p:nvGraphicFramePr>
          <p:cNvPr id="4" name="Content Placeholder 3">
            <a:extLst>
              <a:ext uri="{FF2B5EF4-FFF2-40B4-BE49-F238E27FC236}">
                <a16:creationId xmlns:a16="http://schemas.microsoft.com/office/drawing/2014/main" id="{2D9F49E8-A4EA-2790-3B81-5023789F479C}"/>
              </a:ext>
            </a:extLst>
          </p:cNvPr>
          <p:cNvGraphicFramePr>
            <a:graphicFrameLocks noGrp="1"/>
          </p:cNvGraphicFramePr>
          <p:nvPr>
            <p:ph idx="1"/>
            <p:extLst>
              <p:ext uri="{D42A27DB-BD31-4B8C-83A1-F6EECF244321}">
                <p14:modId xmlns:p14="http://schemas.microsoft.com/office/powerpoint/2010/main" val="1607773739"/>
              </p:ext>
            </p:extLst>
          </p:nvPr>
        </p:nvGraphicFramePr>
        <p:xfrm>
          <a:off x="1620838" y="2309181"/>
          <a:ext cx="9252155" cy="4028440"/>
        </p:xfrm>
        <a:graphic>
          <a:graphicData uri="http://schemas.openxmlformats.org/drawingml/2006/table">
            <a:tbl>
              <a:tblPr firstRow="1" bandRow="1">
                <a:tableStyleId>{5C22544A-7EE6-4342-B048-85BDC9FD1C3A}</a:tableStyleId>
              </a:tblPr>
              <a:tblGrid>
                <a:gridCol w="1696310">
                  <a:extLst>
                    <a:ext uri="{9D8B030D-6E8A-4147-A177-3AD203B41FA5}">
                      <a16:colId xmlns:a16="http://schemas.microsoft.com/office/drawing/2014/main" val="1957420113"/>
                    </a:ext>
                  </a:extLst>
                </a:gridCol>
                <a:gridCol w="2773679">
                  <a:extLst>
                    <a:ext uri="{9D8B030D-6E8A-4147-A177-3AD203B41FA5}">
                      <a16:colId xmlns:a16="http://schemas.microsoft.com/office/drawing/2014/main" val="1169029268"/>
                    </a:ext>
                  </a:extLst>
                </a:gridCol>
                <a:gridCol w="2469127">
                  <a:extLst>
                    <a:ext uri="{9D8B030D-6E8A-4147-A177-3AD203B41FA5}">
                      <a16:colId xmlns:a16="http://schemas.microsoft.com/office/drawing/2014/main" val="2169064876"/>
                    </a:ext>
                  </a:extLst>
                </a:gridCol>
                <a:gridCol w="2313039">
                  <a:extLst>
                    <a:ext uri="{9D8B030D-6E8A-4147-A177-3AD203B41FA5}">
                      <a16:colId xmlns:a16="http://schemas.microsoft.com/office/drawing/2014/main" val="3087356203"/>
                    </a:ext>
                  </a:extLst>
                </a:gridCol>
              </a:tblGrid>
              <a:tr h="370840">
                <a:tc>
                  <a:txBody>
                    <a:bodyPr/>
                    <a:lstStyle/>
                    <a:p>
                      <a:r>
                        <a:rPr lang="en-US">
                          <a:solidFill>
                            <a:schemeClr val="tx1"/>
                          </a:solidFill>
                        </a:rPr>
                        <a:t>Feature</a:t>
                      </a:r>
                    </a:p>
                  </a:txBody>
                  <a:tcPr/>
                </a:tc>
                <a:tc>
                  <a:txBody>
                    <a:bodyPr/>
                    <a:lstStyle/>
                    <a:p>
                      <a:r>
                        <a:rPr lang="en-US">
                          <a:solidFill>
                            <a:schemeClr val="tx1"/>
                          </a:solidFill>
                          <a:highlight>
                            <a:srgbClr val="FFFF00"/>
                          </a:highlight>
                        </a:rPr>
                        <a:t>SLAM</a:t>
                      </a:r>
                    </a:p>
                  </a:txBody>
                  <a:tcPr/>
                </a:tc>
                <a:tc>
                  <a:txBody>
                    <a:bodyPr/>
                    <a:lstStyle/>
                    <a:p>
                      <a:r>
                        <a:rPr lang="en-US" err="1">
                          <a:solidFill>
                            <a:schemeClr val="tx1"/>
                          </a:solidFill>
                        </a:rPr>
                        <a:t>SfM</a:t>
                      </a:r>
                    </a:p>
                  </a:txBody>
                  <a:tcPr/>
                </a:tc>
                <a:tc>
                  <a:txBody>
                    <a:bodyPr/>
                    <a:lstStyle/>
                    <a:p>
                      <a:r>
                        <a:rPr lang="en-US">
                          <a:solidFill>
                            <a:schemeClr val="tx1"/>
                          </a:solidFill>
                        </a:rPr>
                        <a:t>QGIS 3</a:t>
                      </a:r>
                    </a:p>
                  </a:txBody>
                  <a:tcPr/>
                </a:tc>
                <a:extLst>
                  <a:ext uri="{0D108BD9-81ED-4DB2-BD59-A6C34878D82A}">
                    <a16:rowId xmlns:a16="http://schemas.microsoft.com/office/drawing/2014/main" val="4158426336"/>
                  </a:ext>
                </a:extLst>
              </a:tr>
              <a:tr h="370840">
                <a:tc>
                  <a:txBody>
                    <a:bodyPr/>
                    <a:lstStyle/>
                    <a:p>
                      <a:r>
                        <a:rPr lang="en-US"/>
                        <a:t>Primary Use</a:t>
                      </a:r>
                    </a:p>
                  </a:txBody>
                  <a:tcPr/>
                </a:tc>
                <a:tc>
                  <a:txBody>
                    <a:bodyPr/>
                    <a:lstStyle/>
                    <a:p>
                      <a:r>
                        <a:rPr lang="en-US"/>
                        <a:t>Real-time mapping and localization in Robotics</a:t>
                      </a:r>
                    </a:p>
                  </a:txBody>
                  <a:tcPr/>
                </a:tc>
                <a:tc>
                  <a:txBody>
                    <a:bodyPr/>
                    <a:lstStyle/>
                    <a:p>
                      <a:r>
                        <a:rPr lang="en-US"/>
                        <a:t>3D model reconstruction from images</a:t>
                      </a:r>
                    </a:p>
                  </a:txBody>
                  <a:tcPr/>
                </a:tc>
                <a:tc>
                  <a:txBody>
                    <a:bodyPr/>
                    <a:lstStyle/>
                    <a:p>
                      <a:r>
                        <a:rPr lang="en-US"/>
                        <a:t>Geographical Information System for mapping </a:t>
                      </a:r>
                    </a:p>
                  </a:txBody>
                  <a:tcPr/>
                </a:tc>
                <a:extLst>
                  <a:ext uri="{0D108BD9-81ED-4DB2-BD59-A6C34878D82A}">
                    <a16:rowId xmlns:a16="http://schemas.microsoft.com/office/drawing/2014/main" val="2166160628"/>
                  </a:ext>
                </a:extLst>
              </a:tr>
              <a:tr h="370840">
                <a:tc>
                  <a:txBody>
                    <a:bodyPr/>
                    <a:lstStyle/>
                    <a:p>
                      <a:r>
                        <a:rPr lang="en-US"/>
                        <a:t>Key Features</a:t>
                      </a:r>
                    </a:p>
                  </a:txBody>
                  <a:tcPr/>
                </a:tc>
                <a:tc>
                  <a:txBody>
                    <a:bodyPr/>
                    <a:lstStyle/>
                    <a:p>
                      <a:r>
                        <a:rPr lang="en-US"/>
                        <a:t>Real-Time operations, integrating multiple sensors</a:t>
                      </a:r>
                    </a:p>
                  </a:txBody>
                  <a:tcPr/>
                </a:tc>
                <a:tc>
                  <a:txBody>
                    <a:bodyPr/>
                    <a:lstStyle/>
                    <a:p>
                      <a:r>
                        <a:rPr lang="en-US"/>
                        <a:t>High-Resolution 3D models from overlapping images</a:t>
                      </a:r>
                    </a:p>
                  </a:txBody>
                  <a:tcPr/>
                </a:tc>
                <a:tc>
                  <a:txBody>
                    <a:bodyPr/>
                    <a:lstStyle/>
                    <a:p>
                      <a:r>
                        <a:rPr lang="en-US"/>
                        <a:t>Supports a wide range of GIS functions</a:t>
                      </a:r>
                    </a:p>
                  </a:txBody>
                  <a:tcPr/>
                </a:tc>
                <a:extLst>
                  <a:ext uri="{0D108BD9-81ED-4DB2-BD59-A6C34878D82A}">
                    <a16:rowId xmlns:a16="http://schemas.microsoft.com/office/drawing/2014/main" val="14968410"/>
                  </a:ext>
                </a:extLst>
              </a:tr>
              <a:tr h="370840">
                <a:tc>
                  <a:txBody>
                    <a:bodyPr/>
                    <a:lstStyle/>
                    <a:p>
                      <a:r>
                        <a:rPr lang="en-US"/>
                        <a:t>Use Case</a:t>
                      </a:r>
                    </a:p>
                  </a:txBody>
                  <a:tcPr/>
                </a:tc>
                <a:tc>
                  <a:txBody>
                    <a:bodyPr/>
                    <a:lstStyle/>
                    <a:p>
                      <a:r>
                        <a:rPr lang="en-US"/>
                        <a:t>Autonomous vehicles, drones, robotics</a:t>
                      </a:r>
                    </a:p>
                  </a:txBody>
                  <a:tcPr/>
                </a:tc>
                <a:tc>
                  <a:txBody>
                    <a:bodyPr/>
                    <a:lstStyle/>
                    <a:p>
                      <a:r>
                        <a:rPr lang="en-US"/>
                        <a:t>Topographic mapping where detailed 3D models needed</a:t>
                      </a:r>
                    </a:p>
                  </a:txBody>
                  <a:tcPr/>
                </a:tc>
                <a:tc>
                  <a:txBody>
                    <a:bodyPr/>
                    <a:lstStyle/>
                    <a:p>
                      <a:r>
                        <a:rPr lang="en-US"/>
                        <a:t>Urban planning, environmental management</a:t>
                      </a:r>
                    </a:p>
                  </a:txBody>
                  <a:tcPr/>
                </a:tc>
                <a:extLst>
                  <a:ext uri="{0D108BD9-81ED-4DB2-BD59-A6C34878D82A}">
                    <a16:rowId xmlns:a16="http://schemas.microsoft.com/office/drawing/2014/main" val="1491397784"/>
                  </a:ext>
                </a:extLst>
              </a:tr>
              <a:tr h="370840">
                <a:tc>
                  <a:txBody>
                    <a:bodyPr/>
                    <a:lstStyle/>
                    <a:p>
                      <a:r>
                        <a:rPr lang="en-US"/>
                        <a:t>Data Handling</a:t>
                      </a:r>
                    </a:p>
                  </a:txBody>
                  <a:tcPr/>
                </a:tc>
                <a:tc>
                  <a:txBody>
                    <a:bodyPr/>
                    <a:lstStyle/>
                    <a:p>
                      <a:r>
                        <a:rPr lang="en-US"/>
                        <a:t>Processes sensor data in real-time using LiDAR, Cameras, </a:t>
                      </a:r>
                      <a:r>
                        <a:rPr lang="en-US" err="1"/>
                        <a:t>etc</a:t>
                      </a:r>
                    </a:p>
                  </a:txBody>
                  <a:tcPr/>
                </a:tc>
                <a:tc>
                  <a:txBody>
                    <a:bodyPr/>
                    <a:lstStyle/>
                    <a:p>
                      <a:r>
                        <a:rPr lang="en-US"/>
                        <a:t>Uses Image data</a:t>
                      </a:r>
                    </a:p>
                  </a:txBody>
                  <a:tcPr/>
                </a:tc>
                <a:tc>
                  <a:txBody>
                    <a:bodyPr/>
                    <a:lstStyle/>
                    <a:p>
                      <a:r>
                        <a:rPr lang="en-US"/>
                        <a:t>Handles spatial data in various formats</a:t>
                      </a:r>
                    </a:p>
                  </a:txBody>
                  <a:tcPr/>
                </a:tc>
                <a:extLst>
                  <a:ext uri="{0D108BD9-81ED-4DB2-BD59-A6C34878D82A}">
                    <a16:rowId xmlns:a16="http://schemas.microsoft.com/office/drawing/2014/main" val="2304197223"/>
                  </a:ext>
                </a:extLst>
              </a:tr>
            </a:tbl>
          </a:graphicData>
        </a:graphic>
      </p:graphicFrame>
      <p:pic>
        <p:nvPicPr>
          <p:cNvPr id="3" name="Picture 2" descr="A person in a white dress&#10;&#10;Description automatically generated">
            <a:extLst>
              <a:ext uri="{FF2B5EF4-FFF2-40B4-BE49-F238E27FC236}">
                <a16:creationId xmlns:a16="http://schemas.microsoft.com/office/drawing/2014/main" id="{E6185F5E-21B5-D60A-E96A-668172376215}"/>
              </a:ext>
            </a:extLst>
          </p:cNvPr>
          <p:cNvPicPr>
            <a:picLocks noChangeAspect="1"/>
          </p:cNvPicPr>
          <p:nvPr/>
        </p:nvPicPr>
        <p:blipFill rotWithShape="1">
          <a:blip r:embed="rId5">
            <a:extLst>
              <a:ext uri="{28A0092B-C50C-407E-A947-70E740481C1C}">
                <a14:useLocalDpi xmlns:a14="http://schemas.microsoft.com/office/drawing/2010/main" val="0"/>
              </a:ext>
            </a:extLst>
          </a:blip>
          <a:srcRect l="20937" t="12722" r="25909" b="7195"/>
          <a:stretch/>
        </p:blipFill>
        <p:spPr>
          <a:xfrm rot="5400000">
            <a:off x="10628726" y="-110992"/>
            <a:ext cx="1467894" cy="1658653"/>
          </a:xfrm>
          <a:prstGeom prst="rect">
            <a:avLst/>
          </a:prstGeom>
        </p:spPr>
      </p:pic>
      <p:pic>
        <p:nvPicPr>
          <p:cNvPr id="11" name="Audio 10">
            <a:extLst>
              <a:ext uri="{FF2B5EF4-FFF2-40B4-BE49-F238E27FC236}">
                <a16:creationId xmlns:a16="http://schemas.microsoft.com/office/drawing/2014/main" id="{E14480B7-BD3B-B07F-CE58-5010E9E983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81931625"/>
      </p:ext>
    </p:extLst>
  </p:cSld>
  <p:clrMapOvr>
    <a:masterClrMapping/>
  </p:clrMapOvr>
  <mc:AlternateContent xmlns:mc="http://schemas.openxmlformats.org/markup-compatibility/2006" xmlns:p14="http://schemas.microsoft.com/office/powerpoint/2010/main">
    <mc:Choice Requires="p14">
      <p:transition spd="slow" p14:dur="2000" advTm="35505"/>
    </mc:Choice>
    <mc:Fallback xmlns="">
      <p:transition spd="slow" advTm="35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4CE4F-C637-BFF9-9312-9C1C009DFF88}"/>
              </a:ext>
            </a:extLst>
          </p:cNvPr>
          <p:cNvSpPr>
            <a:spLocks noGrp="1"/>
          </p:cNvSpPr>
          <p:nvPr>
            <p:ph type="title"/>
          </p:nvPr>
        </p:nvSpPr>
        <p:spPr/>
        <p:txBody>
          <a:bodyPr/>
          <a:lstStyle/>
          <a:p>
            <a:r>
              <a:rPr lang="en-US"/>
              <a:t>Object Detection</a:t>
            </a:r>
          </a:p>
        </p:txBody>
      </p:sp>
      <p:graphicFrame>
        <p:nvGraphicFramePr>
          <p:cNvPr id="4" name="Content Placeholder 3">
            <a:extLst>
              <a:ext uri="{FF2B5EF4-FFF2-40B4-BE49-F238E27FC236}">
                <a16:creationId xmlns:a16="http://schemas.microsoft.com/office/drawing/2014/main" id="{F706E125-F1B3-75A5-36B6-4B0BC42FED4E}"/>
              </a:ext>
            </a:extLst>
          </p:cNvPr>
          <p:cNvGraphicFramePr>
            <a:graphicFrameLocks noGrp="1"/>
          </p:cNvGraphicFramePr>
          <p:nvPr>
            <p:ph idx="1"/>
            <p:extLst>
              <p:ext uri="{D42A27DB-BD31-4B8C-83A1-F6EECF244321}">
                <p14:modId xmlns:p14="http://schemas.microsoft.com/office/powerpoint/2010/main" val="4033048531"/>
              </p:ext>
            </p:extLst>
          </p:nvPr>
        </p:nvGraphicFramePr>
        <p:xfrm>
          <a:off x="1611657" y="2208193"/>
          <a:ext cx="8977312" cy="3749040"/>
        </p:xfrm>
        <a:graphic>
          <a:graphicData uri="http://schemas.openxmlformats.org/drawingml/2006/table">
            <a:tbl>
              <a:tblPr firstRow="1" bandRow="1">
                <a:tableStyleId>{5C22544A-7EE6-4342-B048-85BDC9FD1C3A}</a:tableStyleId>
              </a:tblPr>
              <a:tblGrid>
                <a:gridCol w="2244328">
                  <a:extLst>
                    <a:ext uri="{9D8B030D-6E8A-4147-A177-3AD203B41FA5}">
                      <a16:colId xmlns:a16="http://schemas.microsoft.com/office/drawing/2014/main" val="3448792870"/>
                    </a:ext>
                  </a:extLst>
                </a:gridCol>
                <a:gridCol w="2244328">
                  <a:extLst>
                    <a:ext uri="{9D8B030D-6E8A-4147-A177-3AD203B41FA5}">
                      <a16:colId xmlns:a16="http://schemas.microsoft.com/office/drawing/2014/main" val="2391261137"/>
                    </a:ext>
                  </a:extLst>
                </a:gridCol>
                <a:gridCol w="2244328">
                  <a:extLst>
                    <a:ext uri="{9D8B030D-6E8A-4147-A177-3AD203B41FA5}">
                      <a16:colId xmlns:a16="http://schemas.microsoft.com/office/drawing/2014/main" val="4128610349"/>
                    </a:ext>
                  </a:extLst>
                </a:gridCol>
                <a:gridCol w="2244328">
                  <a:extLst>
                    <a:ext uri="{9D8B030D-6E8A-4147-A177-3AD203B41FA5}">
                      <a16:colId xmlns:a16="http://schemas.microsoft.com/office/drawing/2014/main" val="4120654952"/>
                    </a:ext>
                  </a:extLst>
                </a:gridCol>
              </a:tblGrid>
              <a:tr h="370840">
                <a:tc>
                  <a:txBody>
                    <a:bodyPr/>
                    <a:lstStyle/>
                    <a:p>
                      <a:r>
                        <a:rPr lang="en-US">
                          <a:solidFill>
                            <a:schemeClr val="tx1"/>
                          </a:solidFill>
                        </a:rPr>
                        <a:t>Feature</a:t>
                      </a:r>
                    </a:p>
                  </a:txBody>
                  <a:tcPr/>
                </a:tc>
                <a:tc>
                  <a:txBody>
                    <a:bodyPr/>
                    <a:lstStyle/>
                    <a:p>
                      <a:r>
                        <a:rPr lang="en-US">
                          <a:solidFill>
                            <a:schemeClr val="tx1"/>
                          </a:solidFill>
                          <a:highlight>
                            <a:srgbClr val="FFFF00"/>
                          </a:highlight>
                        </a:rPr>
                        <a:t>YOLO</a:t>
                      </a:r>
                    </a:p>
                  </a:txBody>
                  <a:tcPr/>
                </a:tc>
                <a:tc>
                  <a:txBody>
                    <a:bodyPr/>
                    <a:lstStyle/>
                    <a:p>
                      <a:r>
                        <a:rPr lang="en-US">
                          <a:solidFill>
                            <a:schemeClr val="tx1"/>
                          </a:solidFill>
                        </a:rPr>
                        <a:t>OpenCV</a:t>
                      </a:r>
                    </a:p>
                  </a:txBody>
                  <a:tcPr/>
                </a:tc>
                <a:tc>
                  <a:txBody>
                    <a:bodyPr/>
                    <a:lstStyle/>
                    <a:p>
                      <a:r>
                        <a:rPr lang="en-US">
                          <a:solidFill>
                            <a:schemeClr val="tx1"/>
                          </a:solidFill>
                        </a:rPr>
                        <a:t>TensorFlow Object Detection</a:t>
                      </a:r>
                    </a:p>
                  </a:txBody>
                  <a:tcPr/>
                </a:tc>
                <a:extLst>
                  <a:ext uri="{0D108BD9-81ED-4DB2-BD59-A6C34878D82A}">
                    <a16:rowId xmlns:a16="http://schemas.microsoft.com/office/drawing/2014/main" val="1825971055"/>
                  </a:ext>
                </a:extLst>
              </a:tr>
              <a:tr h="370840">
                <a:tc>
                  <a:txBody>
                    <a:bodyPr/>
                    <a:lstStyle/>
                    <a:p>
                      <a:r>
                        <a:rPr lang="en-US"/>
                        <a:t>Speed</a:t>
                      </a:r>
                    </a:p>
                  </a:txBody>
                  <a:tcPr/>
                </a:tc>
                <a:tc>
                  <a:txBody>
                    <a:bodyPr/>
                    <a:lstStyle/>
                    <a:p>
                      <a:r>
                        <a:rPr lang="en-US"/>
                        <a:t>Very Fast, Real-Time detection</a:t>
                      </a:r>
                    </a:p>
                  </a:txBody>
                  <a:tcPr/>
                </a:tc>
                <a:tc>
                  <a:txBody>
                    <a:bodyPr/>
                    <a:lstStyle/>
                    <a:p>
                      <a:r>
                        <a:rPr lang="en-US"/>
                        <a:t>Generally Fast, depends on algorithms</a:t>
                      </a:r>
                    </a:p>
                  </a:txBody>
                  <a:tcPr/>
                </a:tc>
                <a:tc>
                  <a:txBody>
                    <a:bodyPr/>
                    <a:lstStyle/>
                    <a:p>
                      <a:r>
                        <a:rPr lang="en-US"/>
                        <a:t>Fast with optimized models</a:t>
                      </a:r>
                    </a:p>
                  </a:txBody>
                  <a:tcPr/>
                </a:tc>
                <a:extLst>
                  <a:ext uri="{0D108BD9-81ED-4DB2-BD59-A6C34878D82A}">
                    <a16:rowId xmlns:a16="http://schemas.microsoft.com/office/drawing/2014/main" val="1112115201"/>
                  </a:ext>
                </a:extLst>
              </a:tr>
              <a:tr h="370840">
                <a:tc>
                  <a:txBody>
                    <a:bodyPr/>
                    <a:lstStyle/>
                    <a:p>
                      <a:r>
                        <a:rPr lang="en-US"/>
                        <a:t>Accuracy</a:t>
                      </a:r>
                    </a:p>
                  </a:txBody>
                  <a:tcPr/>
                </a:tc>
                <a:tc>
                  <a:txBody>
                    <a:bodyPr/>
                    <a:lstStyle/>
                    <a:p>
                      <a:r>
                        <a:rPr lang="en-US"/>
                        <a:t>Supports Complex data</a:t>
                      </a:r>
                    </a:p>
                  </a:txBody>
                  <a:tcPr/>
                </a:tc>
                <a:tc>
                  <a:txBody>
                    <a:bodyPr/>
                    <a:lstStyle/>
                    <a:p>
                      <a:r>
                        <a:rPr lang="en-US"/>
                        <a:t>Varies with algorithm</a:t>
                      </a:r>
                    </a:p>
                  </a:txBody>
                  <a:tcPr/>
                </a:tc>
                <a:tc>
                  <a:txBody>
                    <a:bodyPr/>
                    <a:lstStyle/>
                    <a:p>
                      <a:r>
                        <a:rPr lang="en-US"/>
                        <a:t>High Accuracy</a:t>
                      </a:r>
                    </a:p>
                  </a:txBody>
                  <a:tcPr/>
                </a:tc>
                <a:extLst>
                  <a:ext uri="{0D108BD9-81ED-4DB2-BD59-A6C34878D82A}">
                    <a16:rowId xmlns:a16="http://schemas.microsoft.com/office/drawing/2014/main" val="3785404944"/>
                  </a:ext>
                </a:extLst>
              </a:tr>
              <a:tr h="370840">
                <a:tc>
                  <a:txBody>
                    <a:bodyPr/>
                    <a:lstStyle/>
                    <a:p>
                      <a:r>
                        <a:rPr lang="en-US"/>
                        <a:t>Ease of Use</a:t>
                      </a:r>
                    </a:p>
                  </a:txBody>
                  <a:tcPr/>
                </a:tc>
                <a:tc>
                  <a:txBody>
                    <a:bodyPr/>
                    <a:lstStyle/>
                    <a:p>
                      <a:r>
                        <a:rPr lang="en-US"/>
                        <a:t>Relatively east with pre-trained models</a:t>
                      </a:r>
                    </a:p>
                  </a:txBody>
                  <a:tcPr/>
                </a:tc>
                <a:tc>
                  <a:txBody>
                    <a:bodyPr/>
                    <a:lstStyle/>
                    <a:p>
                      <a:r>
                        <a:rPr lang="en-US"/>
                        <a:t>Moderate, requires set-up</a:t>
                      </a:r>
                    </a:p>
                  </a:txBody>
                  <a:tcPr/>
                </a:tc>
                <a:tc>
                  <a:txBody>
                    <a:bodyPr/>
                    <a:lstStyle/>
                    <a:p>
                      <a:r>
                        <a:rPr lang="en-US"/>
                        <a:t>Moderate to Complex</a:t>
                      </a:r>
                    </a:p>
                  </a:txBody>
                  <a:tcPr/>
                </a:tc>
                <a:extLst>
                  <a:ext uri="{0D108BD9-81ED-4DB2-BD59-A6C34878D82A}">
                    <a16:rowId xmlns:a16="http://schemas.microsoft.com/office/drawing/2014/main" val="3359743961"/>
                  </a:ext>
                </a:extLst>
              </a:tr>
              <a:tr h="370840">
                <a:tc>
                  <a:txBody>
                    <a:bodyPr/>
                    <a:lstStyle/>
                    <a:p>
                      <a:r>
                        <a:rPr lang="en-US"/>
                        <a:t>Use Case in </a:t>
                      </a:r>
                      <a:r>
                        <a:rPr lang="en-US" err="1"/>
                        <a:t>ALiCS</a:t>
                      </a:r>
                    </a:p>
                  </a:txBody>
                  <a:tcPr/>
                </a:tc>
                <a:tc>
                  <a:txBody>
                    <a:bodyPr/>
                    <a:lstStyle/>
                    <a:p>
                      <a:r>
                        <a:rPr lang="en-US"/>
                        <a:t>Use for real-time beach trash detection</a:t>
                      </a:r>
                    </a:p>
                  </a:txBody>
                  <a:tcPr/>
                </a:tc>
                <a:tc>
                  <a:txBody>
                    <a:bodyPr/>
                    <a:lstStyle/>
                    <a:p>
                      <a:r>
                        <a:rPr lang="en-US"/>
                        <a:t>Use for various image processing tasks</a:t>
                      </a:r>
                    </a:p>
                  </a:txBody>
                  <a:tcPr/>
                </a:tc>
                <a:tc>
                  <a:txBody>
                    <a:bodyPr/>
                    <a:lstStyle/>
                    <a:p>
                      <a:r>
                        <a:rPr lang="en-US"/>
                        <a:t>Potential for custom trash detection</a:t>
                      </a:r>
                    </a:p>
                  </a:txBody>
                  <a:tcPr/>
                </a:tc>
                <a:extLst>
                  <a:ext uri="{0D108BD9-81ED-4DB2-BD59-A6C34878D82A}">
                    <a16:rowId xmlns:a16="http://schemas.microsoft.com/office/drawing/2014/main" val="804556927"/>
                  </a:ext>
                </a:extLst>
              </a:tr>
            </a:tbl>
          </a:graphicData>
        </a:graphic>
      </p:graphicFrame>
      <p:pic>
        <p:nvPicPr>
          <p:cNvPr id="3" name="Picture 2" descr="A person in a white dress&#10;&#10;Description automatically generated">
            <a:extLst>
              <a:ext uri="{FF2B5EF4-FFF2-40B4-BE49-F238E27FC236}">
                <a16:creationId xmlns:a16="http://schemas.microsoft.com/office/drawing/2014/main" id="{551F9B90-294B-B326-A178-99BB97AD65FC}"/>
              </a:ext>
            </a:extLst>
          </p:cNvPr>
          <p:cNvPicPr>
            <a:picLocks noChangeAspect="1"/>
          </p:cNvPicPr>
          <p:nvPr/>
        </p:nvPicPr>
        <p:blipFill rotWithShape="1">
          <a:blip r:embed="rId5">
            <a:extLst>
              <a:ext uri="{28A0092B-C50C-407E-A947-70E740481C1C}">
                <a14:useLocalDpi xmlns:a14="http://schemas.microsoft.com/office/drawing/2010/main" val="0"/>
              </a:ext>
            </a:extLst>
          </a:blip>
          <a:srcRect l="20937" t="12722" r="25909" b="7195"/>
          <a:stretch/>
        </p:blipFill>
        <p:spPr>
          <a:xfrm rot="5400000">
            <a:off x="10628726" y="-110992"/>
            <a:ext cx="1467894" cy="1658653"/>
          </a:xfrm>
          <a:prstGeom prst="rect">
            <a:avLst/>
          </a:prstGeom>
        </p:spPr>
      </p:pic>
      <p:pic>
        <p:nvPicPr>
          <p:cNvPr id="8" name="Audio 7">
            <a:extLst>
              <a:ext uri="{FF2B5EF4-FFF2-40B4-BE49-F238E27FC236}">
                <a16:creationId xmlns:a16="http://schemas.microsoft.com/office/drawing/2014/main" id="{1A50CBD9-79E8-CC05-6ED1-2E822CF305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57116947"/>
      </p:ext>
    </p:extLst>
  </p:cSld>
  <p:clrMapOvr>
    <a:masterClrMapping/>
  </p:clrMapOvr>
  <mc:AlternateContent xmlns:mc="http://schemas.openxmlformats.org/markup-compatibility/2006" xmlns:p14="http://schemas.microsoft.com/office/powerpoint/2010/main">
    <mc:Choice Requires="p14">
      <p:transition spd="slow" p14:dur="2000" advTm="42724"/>
    </mc:Choice>
    <mc:Fallback xmlns="">
      <p:transition spd="slow" advTm="42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AFDCCA3-5CE7-058C-1962-A071B764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2D91FF-A696-B1CD-39F5-FEA353774637}"/>
              </a:ext>
            </a:extLst>
          </p:cNvPr>
          <p:cNvSpPr>
            <a:spLocks noGrp="1"/>
          </p:cNvSpPr>
          <p:nvPr>
            <p:ph type="title"/>
          </p:nvPr>
        </p:nvSpPr>
        <p:spPr>
          <a:xfrm>
            <a:off x="914397" y="950441"/>
            <a:ext cx="3184637" cy="1801455"/>
          </a:xfrm>
          <a:noFill/>
        </p:spPr>
        <p:txBody>
          <a:bodyPr>
            <a:normAutofit/>
          </a:bodyPr>
          <a:lstStyle/>
          <a:p>
            <a:r>
              <a:rPr lang="en-US"/>
              <a:t>ALICS dataflow diagram</a:t>
            </a:r>
          </a:p>
        </p:txBody>
      </p:sp>
      <p:sp>
        <p:nvSpPr>
          <p:cNvPr id="17" name="Content Placeholder 7">
            <a:extLst>
              <a:ext uri="{FF2B5EF4-FFF2-40B4-BE49-F238E27FC236}">
                <a16:creationId xmlns:a16="http://schemas.microsoft.com/office/drawing/2014/main" id="{94D2F81A-2926-DA60-3DC3-EF35BE552BF8}"/>
              </a:ext>
            </a:extLst>
          </p:cNvPr>
          <p:cNvSpPr>
            <a:spLocks noGrp="1"/>
          </p:cNvSpPr>
          <p:nvPr>
            <p:ph idx="1"/>
          </p:nvPr>
        </p:nvSpPr>
        <p:spPr>
          <a:xfrm>
            <a:off x="914400" y="2890881"/>
            <a:ext cx="3184633" cy="3052719"/>
          </a:xfrm>
        </p:spPr>
        <p:txBody>
          <a:bodyPr vert="horz" lIns="91440" tIns="45720" rIns="91440" bIns="45720" rtlCol="0" anchor="t">
            <a:normAutofit/>
          </a:bodyPr>
          <a:lstStyle/>
          <a:p>
            <a:r>
              <a:rPr lang="en-US" sz="1400">
                <a:solidFill>
                  <a:srgbClr val="1D1C1D"/>
                </a:solidFill>
                <a:latin typeface="Trade Gothic Next Light"/>
                <a:cs typeface="Times New Roman"/>
              </a:rPr>
              <a:t>High-level overview description of how data will flow throughout the various components and processes of </a:t>
            </a:r>
            <a:r>
              <a:rPr lang="en-US" sz="1400" err="1">
                <a:solidFill>
                  <a:srgbClr val="1D1C1D"/>
                </a:solidFill>
                <a:latin typeface="Trade Gothic Next Light"/>
                <a:cs typeface="Times New Roman"/>
              </a:rPr>
              <a:t>ALiCS’</a:t>
            </a:r>
            <a:r>
              <a:rPr lang="en-US" sz="1400">
                <a:solidFill>
                  <a:srgbClr val="1D1C1D"/>
                </a:solidFill>
                <a:latin typeface="Trade Gothic Next Light"/>
                <a:cs typeface="Times New Roman"/>
              </a:rPr>
              <a:t> software. </a:t>
            </a:r>
            <a:endParaRPr lang="en-US" sz="1400">
              <a:solidFill>
                <a:srgbClr val="000000"/>
              </a:solidFill>
              <a:latin typeface="Trade Gothic Next Light"/>
              <a:cs typeface="Times New Roman"/>
            </a:endParaRPr>
          </a:p>
          <a:p>
            <a:r>
              <a:rPr lang="en-US" sz="1400">
                <a:solidFill>
                  <a:srgbClr val="1D1C1D"/>
                </a:solidFill>
                <a:latin typeface="Trade Gothic Next Light"/>
                <a:cs typeface="Times New Roman"/>
              </a:rPr>
              <a:t>At the top of the figure are the external entities and key components of </a:t>
            </a:r>
            <a:r>
              <a:rPr lang="en-US" sz="1400" err="1">
                <a:solidFill>
                  <a:srgbClr val="1D1C1D"/>
                </a:solidFill>
                <a:latin typeface="Trade Gothic Next Light"/>
                <a:cs typeface="Times New Roman"/>
              </a:rPr>
              <a:t>ALiCS</a:t>
            </a:r>
            <a:r>
              <a:rPr lang="en-US" sz="1400">
                <a:solidFill>
                  <a:srgbClr val="1D1C1D"/>
                </a:solidFill>
                <a:latin typeface="Trade Gothic Next Light"/>
                <a:cs typeface="Times New Roman"/>
              </a:rPr>
              <a:t>, which each transfer data to their respective process.</a:t>
            </a:r>
            <a:endParaRPr lang="en-US" sz="1400">
              <a:latin typeface="Trade Gothic Next Light"/>
            </a:endParaRPr>
          </a:p>
        </p:txBody>
      </p:sp>
      <p:pic>
        <p:nvPicPr>
          <p:cNvPr id="4" name="Content Placeholder 3" descr="A diagram of a data flow&#10;&#10;Description automatically generated">
            <a:extLst>
              <a:ext uri="{FF2B5EF4-FFF2-40B4-BE49-F238E27FC236}">
                <a16:creationId xmlns:a16="http://schemas.microsoft.com/office/drawing/2014/main" id="{BF5DE27E-0AE5-D9B2-58FF-ED217B27A159}"/>
              </a:ext>
            </a:extLst>
          </p:cNvPr>
          <p:cNvPicPr>
            <a:picLocks noChangeAspect="1"/>
          </p:cNvPicPr>
          <p:nvPr/>
        </p:nvPicPr>
        <p:blipFill>
          <a:blip r:embed="rId5"/>
          <a:stretch>
            <a:fillRect/>
          </a:stretch>
        </p:blipFill>
        <p:spPr>
          <a:xfrm>
            <a:off x="4282858" y="1241094"/>
            <a:ext cx="6803779" cy="3718581"/>
          </a:xfrm>
          <a:prstGeom prst="rect">
            <a:avLst/>
          </a:prstGeom>
        </p:spPr>
      </p:pic>
      <p:pic>
        <p:nvPicPr>
          <p:cNvPr id="6" name="Data Flow diagram">
            <a:hlinkClick r:id="" action="ppaction://media"/>
            <a:extLst>
              <a:ext uri="{FF2B5EF4-FFF2-40B4-BE49-F238E27FC236}">
                <a16:creationId xmlns:a16="http://schemas.microsoft.com/office/drawing/2014/main" id="{5FE49F50-7EBE-64DC-4E1B-BBF1764444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32925" y="463078"/>
            <a:ext cx="487363" cy="487363"/>
          </a:xfrm>
          <a:prstGeom prst="rect">
            <a:avLst/>
          </a:prstGeom>
        </p:spPr>
      </p:pic>
      <p:pic>
        <p:nvPicPr>
          <p:cNvPr id="3" name="Picture 2" descr="A person posing for a picture&#10;&#10;Description automatically generated">
            <a:extLst>
              <a:ext uri="{FF2B5EF4-FFF2-40B4-BE49-F238E27FC236}">
                <a16:creationId xmlns:a16="http://schemas.microsoft.com/office/drawing/2014/main" id="{FB61BF50-6524-476B-B410-59851414A9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8172" y="-64289"/>
            <a:ext cx="1213828" cy="1794602"/>
          </a:xfrm>
          <a:prstGeom prst="rect">
            <a:avLst/>
          </a:prstGeom>
        </p:spPr>
      </p:pic>
    </p:spTree>
    <p:extLst>
      <p:ext uri="{BB962C8B-B14F-4D97-AF65-F5344CB8AC3E}">
        <p14:creationId xmlns:p14="http://schemas.microsoft.com/office/powerpoint/2010/main" val="1327476251"/>
      </p:ext>
    </p:extLst>
  </p:cSld>
  <p:clrMapOvr>
    <a:masterClrMapping/>
  </p:clrMapOvr>
  <mc:AlternateContent xmlns:mc="http://schemas.openxmlformats.org/markup-compatibility/2006" xmlns:p14="http://schemas.microsoft.com/office/powerpoint/2010/main">
    <mc:Choice Requires="p14">
      <p:transition spd="slow" p14:dur="2000" advTm="46262"/>
    </mc:Choice>
    <mc:Fallback xmlns="">
      <p:transition spd="slow" advTm="46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2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AFDCCA3-5CE7-058C-1962-A071B764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F24CF1-EE7F-86B3-94A8-3CD26A1AD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936887"/>
            <a:ext cx="5160067" cy="4968614"/>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369397-5F8C-3905-0B40-42B01B057A16}"/>
              </a:ext>
            </a:extLst>
          </p:cNvPr>
          <p:cNvSpPr>
            <a:spLocks noGrp="1"/>
          </p:cNvSpPr>
          <p:nvPr>
            <p:ph type="title"/>
          </p:nvPr>
        </p:nvSpPr>
        <p:spPr>
          <a:xfrm>
            <a:off x="813755" y="562252"/>
            <a:ext cx="3476578" cy="1801455"/>
          </a:xfrm>
          <a:noFill/>
        </p:spPr>
        <p:txBody>
          <a:bodyPr>
            <a:normAutofit/>
          </a:bodyPr>
          <a:lstStyle/>
          <a:p>
            <a:r>
              <a:rPr lang="en-US"/>
              <a:t>Goals and. Objectives</a:t>
            </a:r>
          </a:p>
        </p:txBody>
      </p:sp>
      <p:sp>
        <p:nvSpPr>
          <p:cNvPr id="6" name="Content Placeholder 5">
            <a:extLst>
              <a:ext uri="{FF2B5EF4-FFF2-40B4-BE49-F238E27FC236}">
                <a16:creationId xmlns:a16="http://schemas.microsoft.com/office/drawing/2014/main" id="{07B89E96-3299-3EB0-96D8-68C090D8D0DE}"/>
              </a:ext>
            </a:extLst>
          </p:cNvPr>
          <p:cNvSpPr>
            <a:spLocks noGrp="1"/>
          </p:cNvSpPr>
          <p:nvPr>
            <p:ph idx="1"/>
          </p:nvPr>
        </p:nvSpPr>
        <p:spPr>
          <a:xfrm>
            <a:off x="914400" y="2857989"/>
            <a:ext cx="4381110" cy="3074647"/>
          </a:xfrm>
        </p:spPr>
        <p:txBody>
          <a:bodyPr vert="horz" lIns="91440" tIns="45720" rIns="91440" bIns="45720" rtlCol="0" anchor="t">
            <a:normAutofit/>
          </a:bodyPr>
          <a:lstStyle/>
          <a:p>
            <a:pPr>
              <a:lnSpc>
                <a:spcPct val="110000"/>
              </a:lnSpc>
            </a:pPr>
            <a:r>
              <a:rPr lang="en-US" sz="1600"/>
              <a:t>Identify and collect different types of trash</a:t>
            </a:r>
          </a:p>
          <a:p>
            <a:pPr lvl="1">
              <a:lnSpc>
                <a:spcPct val="110000"/>
              </a:lnSpc>
              <a:buFont typeface="Courier New" panose="020B0604020202020204" pitchFamily="34" charset="0"/>
              <a:buChar char="o"/>
            </a:pPr>
            <a:r>
              <a:rPr lang="en-US"/>
              <a:t>Aluminum cans, plastic bottles, glass bottles</a:t>
            </a:r>
          </a:p>
          <a:p>
            <a:pPr lvl="1">
              <a:lnSpc>
                <a:spcPct val="110000"/>
              </a:lnSpc>
              <a:buFont typeface="Courier New" panose="020B0604020202020204" pitchFamily="34" charset="0"/>
              <a:buChar char="o"/>
            </a:pPr>
            <a:r>
              <a:rPr lang="en-US"/>
              <a:t>Efficiency in picking up objects</a:t>
            </a:r>
          </a:p>
          <a:p>
            <a:pPr>
              <a:lnSpc>
                <a:spcPct val="110000"/>
              </a:lnSpc>
            </a:pPr>
            <a:r>
              <a:rPr lang="en-US" sz="1600"/>
              <a:t>Navigate across different terrains</a:t>
            </a:r>
          </a:p>
          <a:p>
            <a:pPr lvl="1">
              <a:lnSpc>
                <a:spcPct val="110000"/>
              </a:lnSpc>
              <a:buFont typeface="Courier New" panose="020B0604020202020204" pitchFamily="34" charset="0"/>
              <a:buChar char="o"/>
            </a:pPr>
            <a:r>
              <a:rPr lang="en-US"/>
              <a:t>Camera Vision and Machine Learning</a:t>
            </a:r>
          </a:p>
          <a:p>
            <a:pPr>
              <a:lnSpc>
                <a:spcPct val="110000"/>
              </a:lnSpc>
            </a:pPr>
            <a:r>
              <a:rPr lang="en-US" sz="1600"/>
              <a:t>Avoid obstacles that would harm the rover</a:t>
            </a:r>
          </a:p>
          <a:p>
            <a:pPr lvl="1">
              <a:lnSpc>
                <a:spcPct val="110000"/>
              </a:lnSpc>
              <a:buFont typeface="Courier New" panose="020B0604020202020204" pitchFamily="34" charset="0"/>
              <a:buChar char="o"/>
            </a:pPr>
            <a:r>
              <a:rPr lang="en-US"/>
              <a:t>Avoid bodies of water and large objects</a:t>
            </a:r>
          </a:p>
          <a:p>
            <a:pPr>
              <a:lnSpc>
                <a:spcPct val="110000"/>
              </a:lnSpc>
            </a:pPr>
            <a:endParaRPr lang="en-US" sz="1400"/>
          </a:p>
          <a:p>
            <a:pPr lvl="1">
              <a:lnSpc>
                <a:spcPct val="110000"/>
              </a:lnSpc>
              <a:buFont typeface="Courier New" panose="020B0604020202020204" pitchFamily="34" charset="0"/>
              <a:buChar char="o"/>
            </a:pPr>
            <a:endParaRPr lang="en-US" sz="1400"/>
          </a:p>
        </p:txBody>
      </p:sp>
      <p:pic>
        <p:nvPicPr>
          <p:cNvPr id="7" name="Picture 6" descr="A drawing of a machine&#10;&#10;Description automatically generated">
            <a:extLst>
              <a:ext uri="{FF2B5EF4-FFF2-40B4-BE49-F238E27FC236}">
                <a16:creationId xmlns:a16="http://schemas.microsoft.com/office/drawing/2014/main" id="{9E26A073-4BD0-44BA-1D32-6F52196384A6}"/>
              </a:ext>
            </a:extLst>
          </p:cNvPr>
          <p:cNvPicPr>
            <a:picLocks noChangeAspect="1"/>
          </p:cNvPicPr>
          <p:nvPr/>
        </p:nvPicPr>
        <p:blipFill>
          <a:blip r:embed="rId5"/>
          <a:stretch>
            <a:fillRect/>
          </a:stretch>
        </p:blipFill>
        <p:spPr>
          <a:xfrm>
            <a:off x="6261431" y="1598170"/>
            <a:ext cx="4829201" cy="3646047"/>
          </a:xfrm>
          <a:prstGeom prst="rect">
            <a:avLst/>
          </a:prstGeom>
        </p:spPr>
      </p:pic>
      <p:pic>
        <p:nvPicPr>
          <p:cNvPr id="28" name="Picture 27" descr="A person in a white dress&#10;&#10;Description automatically generated">
            <a:extLst>
              <a:ext uri="{FF2B5EF4-FFF2-40B4-BE49-F238E27FC236}">
                <a16:creationId xmlns:a16="http://schemas.microsoft.com/office/drawing/2014/main" id="{8BCF8ACF-3AB0-EAAA-4402-2CAE0462B53B}"/>
              </a:ext>
            </a:extLst>
          </p:cNvPr>
          <p:cNvPicPr>
            <a:picLocks noChangeAspect="1"/>
          </p:cNvPicPr>
          <p:nvPr/>
        </p:nvPicPr>
        <p:blipFill rotWithShape="1">
          <a:blip r:embed="rId6">
            <a:extLst>
              <a:ext uri="{28A0092B-C50C-407E-A947-70E740481C1C}">
                <a14:useLocalDpi xmlns:a14="http://schemas.microsoft.com/office/drawing/2010/main" val="0"/>
              </a:ext>
            </a:extLst>
          </a:blip>
          <a:srcRect l="20937" t="12722" r="25909" b="7195"/>
          <a:stretch/>
        </p:blipFill>
        <p:spPr>
          <a:xfrm rot="5400000">
            <a:off x="10628726" y="-110992"/>
            <a:ext cx="1467894" cy="1658653"/>
          </a:xfrm>
          <a:prstGeom prst="rect">
            <a:avLst/>
          </a:prstGeom>
        </p:spPr>
      </p:pic>
      <p:pic>
        <p:nvPicPr>
          <p:cNvPr id="19" name="Audio 18">
            <a:extLst>
              <a:ext uri="{FF2B5EF4-FFF2-40B4-BE49-F238E27FC236}">
                <a16:creationId xmlns:a16="http://schemas.microsoft.com/office/drawing/2014/main" id="{E63E81DB-86A5-10C9-67C5-1167C20075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31917467"/>
      </p:ext>
    </p:extLst>
  </p:cSld>
  <p:clrMapOvr>
    <a:masterClrMapping/>
  </p:clrMapOvr>
  <mc:AlternateContent xmlns:mc="http://schemas.openxmlformats.org/markup-compatibility/2006" xmlns:p14="http://schemas.microsoft.com/office/powerpoint/2010/main">
    <mc:Choice Requires="p14">
      <p:transition spd="slow" p14:dur="2000" advTm="50118"/>
    </mc:Choice>
    <mc:Fallback xmlns="">
      <p:transition spd="slow" advTm="50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428A-6EA0-15F1-3AD0-0199368B3FA9}"/>
              </a:ext>
            </a:extLst>
          </p:cNvPr>
          <p:cNvSpPr>
            <a:spLocks noGrp="1"/>
          </p:cNvSpPr>
          <p:nvPr>
            <p:ph type="title"/>
          </p:nvPr>
        </p:nvSpPr>
        <p:spPr>
          <a:xfrm>
            <a:off x="971712" y="399118"/>
            <a:ext cx="8977511" cy="1073825"/>
          </a:xfrm>
        </p:spPr>
        <p:txBody>
          <a:bodyPr/>
          <a:lstStyle/>
          <a:p>
            <a:r>
              <a:rPr lang="en-US"/>
              <a:t>Class diagram</a:t>
            </a:r>
          </a:p>
        </p:txBody>
      </p:sp>
      <p:pic>
        <p:nvPicPr>
          <p:cNvPr id="4" name="Content Placeholder 3" descr="A diagram of a computer&#10;&#10;Description automatically generated">
            <a:extLst>
              <a:ext uri="{FF2B5EF4-FFF2-40B4-BE49-F238E27FC236}">
                <a16:creationId xmlns:a16="http://schemas.microsoft.com/office/drawing/2014/main" id="{4DF5DAFA-0ED9-4233-5E1E-ED237148D238}"/>
              </a:ext>
            </a:extLst>
          </p:cNvPr>
          <p:cNvPicPr>
            <a:picLocks noGrp="1" noChangeAspect="1"/>
          </p:cNvPicPr>
          <p:nvPr>
            <p:ph idx="1"/>
          </p:nvPr>
        </p:nvPicPr>
        <p:blipFill>
          <a:blip r:embed="rId5"/>
          <a:stretch>
            <a:fillRect/>
          </a:stretch>
        </p:blipFill>
        <p:spPr>
          <a:xfrm>
            <a:off x="2260868" y="1354628"/>
            <a:ext cx="7678260" cy="4551670"/>
          </a:xfrm>
        </p:spPr>
      </p:pic>
      <p:pic>
        <p:nvPicPr>
          <p:cNvPr id="3" name="Class Diagram">
            <a:hlinkClick r:id="" action="ppaction://media"/>
            <a:extLst>
              <a:ext uri="{FF2B5EF4-FFF2-40B4-BE49-F238E27FC236}">
                <a16:creationId xmlns:a16="http://schemas.microsoft.com/office/drawing/2014/main" id="{8C1644C7-D16E-0E2D-B962-60A643BD80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00803" y="254276"/>
            <a:ext cx="487363" cy="487363"/>
          </a:xfrm>
          <a:prstGeom prst="rect">
            <a:avLst/>
          </a:prstGeom>
        </p:spPr>
      </p:pic>
      <p:pic>
        <p:nvPicPr>
          <p:cNvPr id="6" name="Picture 5" descr="A person posing for a picture&#10;&#10;Description automatically generated">
            <a:extLst>
              <a:ext uri="{FF2B5EF4-FFF2-40B4-BE49-F238E27FC236}">
                <a16:creationId xmlns:a16="http://schemas.microsoft.com/office/drawing/2014/main" id="{639BA01F-D651-1EC2-CC05-EBD6256D6F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8172" y="-64289"/>
            <a:ext cx="1213828" cy="1794602"/>
          </a:xfrm>
          <a:prstGeom prst="rect">
            <a:avLst/>
          </a:prstGeom>
        </p:spPr>
      </p:pic>
    </p:spTree>
    <p:extLst>
      <p:ext uri="{BB962C8B-B14F-4D97-AF65-F5344CB8AC3E}">
        <p14:creationId xmlns:p14="http://schemas.microsoft.com/office/powerpoint/2010/main" val="79089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AFDCCA3-5CE7-058C-1962-A071B764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BF24CF1-EE7F-86B3-94A8-3CD26A1AD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936887"/>
            <a:ext cx="5160067" cy="4968614"/>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08BB77-7086-EF0B-BC61-56BF5E7590C2}"/>
              </a:ext>
            </a:extLst>
          </p:cNvPr>
          <p:cNvSpPr>
            <a:spLocks noGrp="1"/>
          </p:cNvSpPr>
          <p:nvPr>
            <p:ph type="title"/>
          </p:nvPr>
        </p:nvSpPr>
        <p:spPr>
          <a:xfrm>
            <a:off x="914397" y="240633"/>
            <a:ext cx="3476578" cy="1801455"/>
          </a:xfrm>
          <a:noFill/>
        </p:spPr>
        <p:txBody>
          <a:bodyPr>
            <a:normAutofit/>
          </a:bodyPr>
          <a:lstStyle/>
          <a:p>
            <a:r>
              <a:rPr lang="en-US"/>
              <a:t>Hardware testing </a:t>
            </a:r>
          </a:p>
        </p:txBody>
      </p:sp>
      <p:sp>
        <p:nvSpPr>
          <p:cNvPr id="3" name="Content Placeholder 2">
            <a:extLst>
              <a:ext uri="{FF2B5EF4-FFF2-40B4-BE49-F238E27FC236}">
                <a16:creationId xmlns:a16="http://schemas.microsoft.com/office/drawing/2014/main" id="{DF6C893D-A699-0F9D-E453-2E7913693D2B}"/>
              </a:ext>
            </a:extLst>
          </p:cNvPr>
          <p:cNvSpPr>
            <a:spLocks noGrp="1"/>
          </p:cNvSpPr>
          <p:nvPr>
            <p:ph idx="1"/>
          </p:nvPr>
        </p:nvSpPr>
        <p:spPr>
          <a:xfrm>
            <a:off x="914400" y="2201950"/>
            <a:ext cx="3476578" cy="3929540"/>
          </a:xfrm>
        </p:spPr>
        <p:txBody>
          <a:bodyPr vert="horz" lIns="91440" tIns="45720" rIns="91440" bIns="45720" rtlCol="0" anchor="t">
            <a:normAutofit/>
          </a:bodyPr>
          <a:lstStyle/>
          <a:p>
            <a:pPr>
              <a:lnSpc>
                <a:spcPct val="110000"/>
              </a:lnSpc>
            </a:pPr>
            <a:r>
              <a:rPr lang="en-US" sz="1500"/>
              <a:t>Rover:</a:t>
            </a:r>
          </a:p>
          <a:p>
            <a:pPr lvl="1">
              <a:lnSpc>
                <a:spcPct val="110000"/>
              </a:lnSpc>
              <a:buFont typeface="Courier New" panose="020B0604020202020204" pitchFamily="34" charset="0"/>
              <a:buChar char="o"/>
            </a:pPr>
            <a:r>
              <a:rPr lang="en-US" sz="1500"/>
              <a:t>Testing the capabilities and compatibilities of the motors, motor drivers, and the wheels </a:t>
            </a:r>
          </a:p>
          <a:p>
            <a:pPr>
              <a:lnSpc>
                <a:spcPct val="110000"/>
              </a:lnSpc>
            </a:pPr>
            <a:r>
              <a:rPr lang="en-US" sz="1500"/>
              <a:t>Raspberry Pi &amp; ESP32:</a:t>
            </a:r>
          </a:p>
          <a:p>
            <a:pPr lvl="1">
              <a:lnSpc>
                <a:spcPct val="110000"/>
              </a:lnSpc>
              <a:buFont typeface="Courier New" panose="020B0604020202020204" pitchFamily="34" charset="0"/>
              <a:buChar char="o"/>
            </a:pPr>
            <a:r>
              <a:rPr lang="en-US" sz="1500"/>
              <a:t>ESP32 tested as the central hub for sensor data handling, real-time tasks, communication with the Raspberry Pi &amp; motor control.</a:t>
            </a:r>
          </a:p>
          <a:p>
            <a:pPr lvl="1">
              <a:lnSpc>
                <a:spcPct val="110000"/>
              </a:lnSpc>
              <a:buFont typeface="Courier New" panose="020B0604020202020204" pitchFamily="34" charset="0"/>
              <a:buChar char="o"/>
            </a:pPr>
            <a:r>
              <a:rPr lang="en-US" sz="1500"/>
              <a:t>Raspberry Pi tested for communication with the LiDAR puck and camera. </a:t>
            </a:r>
          </a:p>
          <a:p>
            <a:pPr lvl="1">
              <a:lnSpc>
                <a:spcPct val="110000"/>
              </a:lnSpc>
              <a:buFont typeface="Courier New" panose="020B0604020202020204" pitchFamily="34" charset="0"/>
              <a:buChar char="o"/>
            </a:pPr>
            <a:endParaRPr lang="en-US" sz="1500"/>
          </a:p>
          <a:p>
            <a:pPr lvl="1">
              <a:lnSpc>
                <a:spcPct val="110000"/>
              </a:lnSpc>
              <a:buFont typeface="Courier New" panose="020B0604020202020204" pitchFamily="34" charset="0"/>
              <a:buChar char="o"/>
            </a:pPr>
            <a:endParaRPr lang="en-US" sz="1500"/>
          </a:p>
        </p:txBody>
      </p:sp>
      <p:pic>
        <p:nvPicPr>
          <p:cNvPr id="4" name="Picture 3" descr="A machine with wheels and wires&#10;&#10;Description automatically generated">
            <a:extLst>
              <a:ext uri="{FF2B5EF4-FFF2-40B4-BE49-F238E27FC236}">
                <a16:creationId xmlns:a16="http://schemas.microsoft.com/office/drawing/2014/main" id="{22EC5B29-0CD5-4CC5-AEB5-1E3D7B2CEB54}"/>
              </a:ext>
            </a:extLst>
          </p:cNvPr>
          <p:cNvPicPr>
            <a:picLocks noChangeAspect="1"/>
          </p:cNvPicPr>
          <p:nvPr/>
        </p:nvPicPr>
        <p:blipFill>
          <a:blip r:embed="rId5"/>
          <a:stretch>
            <a:fillRect/>
          </a:stretch>
        </p:blipFill>
        <p:spPr>
          <a:xfrm>
            <a:off x="6245980" y="1596411"/>
            <a:ext cx="4861396" cy="3646047"/>
          </a:xfrm>
          <a:prstGeom prst="rect">
            <a:avLst/>
          </a:prstGeom>
        </p:spPr>
      </p:pic>
      <p:pic>
        <p:nvPicPr>
          <p:cNvPr id="6" name="Picture 5" descr="A person with braided hair wearing glasses and a suit&#10;&#10;Description automatically generated">
            <a:extLst>
              <a:ext uri="{FF2B5EF4-FFF2-40B4-BE49-F238E27FC236}">
                <a16:creationId xmlns:a16="http://schemas.microsoft.com/office/drawing/2014/main" id="{EE279E41-13D4-B172-B58B-095EBA2B3018}"/>
              </a:ext>
            </a:extLst>
          </p:cNvPr>
          <p:cNvPicPr>
            <a:picLocks noChangeAspect="1"/>
          </p:cNvPicPr>
          <p:nvPr/>
        </p:nvPicPr>
        <p:blipFill>
          <a:blip r:embed="rId6"/>
          <a:stretch>
            <a:fillRect/>
          </a:stretch>
        </p:blipFill>
        <p:spPr>
          <a:xfrm>
            <a:off x="11145679" y="0"/>
            <a:ext cx="1049289" cy="926124"/>
          </a:xfrm>
          <a:prstGeom prst="rect">
            <a:avLst/>
          </a:prstGeom>
        </p:spPr>
      </p:pic>
      <p:pic>
        <p:nvPicPr>
          <p:cNvPr id="5" name="Slide 42">
            <a:hlinkClick r:id="" action="ppaction://media"/>
            <a:extLst>
              <a:ext uri="{FF2B5EF4-FFF2-40B4-BE49-F238E27FC236}">
                <a16:creationId xmlns:a16="http://schemas.microsoft.com/office/drawing/2014/main" id="{452066C7-E775-C752-0673-ED3F2F310D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30" y="4330"/>
            <a:ext cx="730250" cy="730250"/>
          </a:xfrm>
          <a:prstGeom prst="rect">
            <a:avLst/>
          </a:prstGeom>
        </p:spPr>
      </p:pic>
    </p:spTree>
    <p:extLst>
      <p:ext uri="{BB962C8B-B14F-4D97-AF65-F5344CB8AC3E}">
        <p14:creationId xmlns:p14="http://schemas.microsoft.com/office/powerpoint/2010/main" val="217376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AFDCCA3-5CE7-058C-1962-A071B764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BF24CF1-EE7F-86B3-94A8-3CD26A1AD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8233" y="936887"/>
            <a:ext cx="5947834" cy="4337163"/>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1826FC-EFA6-DFC2-338B-C6DFCF0A9EAA}"/>
              </a:ext>
            </a:extLst>
          </p:cNvPr>
          <p:cNvSpPr>
            <a:spLocks noGrp="1"/>
          </p:cNvSpPr>
          <p:nvPr>
            <p:ph type="title"/>
          </p:nvPr>
        </p:nvSpPr>
        <p:spPr>
          <a:xfrm>
            <a:off x="935933" y="523369"/>
            <a:ext cx="3699501" cy="974140"/>
          </a:xfrm>
          <a:noFill/>
        </p:spPr>
        <p:txBody>
          <a:bodyPr>
            <a:normAutofit fontScale="90000"/>
          </a:bodyPr>
          <a:lstStyle/>
          <a:p>
            <a:r>
              <a:rPr lang="en-US"/>
              <a:t>HARDWARE TESTING</a:t>
            </a:r>
          </a:p>
        </p:txBody>
      </p:sp>
      <p:sp>
        <p:nvSpPr>
          <p:cNvPr id="3" name="Content Placeholder 2">
            <a:extLst>
              <a:ext uri="{FF2B5EF4-FFF2-40B4-BE49-F238E27FC236}">
                <a16:creationId xmlns:a16="http://schemas.microsoft.com/office/drawing/2014/main" id="{CFDE4EC7-5B44-B65B-36CA-FFA8E9E9D558}"/>
              </a:ext>
            </a:extLst>
          </p:cNvPr>
          <p:cNvSpPr>
            <a:spLocks noGrp="1"/>
          </p:cNvSpPr>
          <p:nvPr>
            <p:ph idx="1"/>
          </p:nvPr>
        </p:nvSpPr>
        <p:spPr>
          <a:xfrm>
            <a:off x="534288" y="1597901"/>
            <a:ext cx="4773945" cy="4511403"/>
          </a:xfrm>
        </p:spPr>
        <p:txBody>
          <a:bodyPr vert="horz" lIns="91440" tIns="45720" rIns="91440" bIns="45720" rtlCol="0" anchor="t">
            <a:noAutofit/>
          </a:bodyPr>
          <a:lstStyle/>
          <a:p>
            <a:pPr>
              <a:lnSpc>
                <a:spcPct val="110000"/>
              </a:lnSpc>
            </a:pPr>
            <a:r>
              <a:rPr lang="en-US" sz="1400"/>
              <a:t>Meca500 Robot Arm:</a:t>
            </a:r>
          </a:p>
          <a:p>
            <a:pPr lvl="1">
              <a:lnSpc>
                <a:spcPct val="110000"/>
              </a:lnSpc>
              <a:buFont typeface="Courier New" panose="020B0604020202020204" pitchFamily="34" charset="0"/>
              <a:buChar char="o"/>
            </a:pPr>
            <a:r>
              <a:rPr lang="en-US" sz="1400"/>
              <a:t>Tested for movement precision and object manipulation with the gripper.</a:t>
            </a:r>
          </a:p>
          <a:p>
            <a:pPr lvl="1">
              <a:lnSpc>
                <a:spcPct val="110000"/>
              </a:lnSpc>
              <a:buFont typeface="Courier New" panose="020B0604020202020204" pitchFamily="34" charset="0"/>
              <a:buChar char="o"/>
            </a:pPr>
            <a:r>
              <a:rPr lang="en-US" sz="1400"/>
              <a:t>Commands are executed in </a:t>
            </a:r>
            <a:r>
              <a:rPr lang="en-US" sz="1400" err="1"/>
              <a:t>MecaPortal</a:t>
            </a:r>
            <a:r>
              <a:rPr lang="en-US" sz="1400"/>
              <a:t> such as '</a:t>
            </a:r>
            <a:r>
              <a:rPr lang="en-US" sz="1400" err="1"/>
              <a:t>movelin</a:t>
            </a:r>
            <a:r>
              <a:rPr lang="en-US" sz="1400"/>
              <a:t>' &amp; '</a:t>
            </a:r>
            <a:r>
              <a:rPr lang="en-US" sz="1400" err="1"/>
              <a:t>movejoints</a:t>
            </a:r>
            <a:r>
              <a:rPr lang="en-US" sz="1400"/>
              <a:t>'.</a:t>
            </a:r>
          </a:p>
          <a:p>
            <a:pPr lvl="1">
              <a:lnSpc>
                <a:spcPct val="110000"/>
              </a:lnSpc>
              <a:buFont typeface="Courier New" panose="020B0604020202020204" pitchFamily="34" charset="0"/>
              <a:buChar char="o"/>
            </a:pPr>
            <a:r>
              <a:rPr lang="en-US" sz="1400"/>
              <a:t>Verified arm's ability to  pick and place objects.</a:t>
            </a:r>
          </a:p>
          <a:p>
            <a:pPr>
              <a:lnSpc>
                <a:spcPct val="110000"/>
              </a:lnSpc>
              <a:buFont typeface="Arial"/>
              <a:buChar char="•"/>
            </a:pPr>
            <a:r>
              <a:rPr lang="en-US" sz="1400"/>
              <a:t>Sensors, Spectrometer &amp; LiDAR:</a:t>
            </a:r>
          </a:p>
          <a:p>
            <a:pPr lvl="1">
              <a:lnSpc>
                <a:spcPct val="110000"/>
              </a:lnSpc>
              <a:buFont typeface="Courier New"/>
              <a:buChar char="o"/>
            </a:pPr>
            <a:r>
              <a:rPr lang="en-US" sz="1400"/>
              <a:t>The ultrasonic sensors are tested for obstacle detection &amp; distance accuracy.</a:t>
            </a:r>
          </a:p>
          <a:p>
            <a:pPr lvl="1">
              <a:lnSpc>
                <a:spcPct val="110000"/>
              </a:lnSpc>
              <a:buFont typeface="Courier New"/>
              <a:buChar char="o"/>
            </a:pPr>
            <a:r>
              <a:rPr lang="en-US" sz="1400"/>
              <a:t>Ensure the LiDAR puck can capture a 360° view of its surroundings and transmit point cloud data.</a:t>
            </a:r>
          </a:p>
          <a:p>
            <a:pPr lvl="1">
              <a:lnSpc>
                <a:spcPct val="110000"/>
              </a:lnSpc>
              <a:buFont typeface="Courier New"/>
              <a:buChar char="o"/>
            </a:pPr>
            <a:r>
              <a:rPr lang="en-US" sz="1400"/>
              <a:t>The spectrometer will be tested to analyze and identify the following test samples: red solo cups, beer cans, and beer bottles.</a:t>
            </a:r>
          </a:p>
          <a:p>
            <a:pPr lvl="1">
              <a:lnSpc>
                <a:spcPct val="110000"/>
              </a:lnSpc>
              <a:buFont typeface="Courier New"/>
              <a:buChar char="o"/>
            </a:pPr>
            <a:endParaRPr lang="en-US" sz="900"/>
          </a:p>
          <a:p>
            <a:pPr lvl="1">
              <a:lnSpc>
                <a:spcPct val="110000"/>
              </a:lnSpc>
              <a:buFont typeface="Courier New"/>
              <a:buChar char="o"/>
            </a:pPr>
            <a:endParaRPr lang="en-US" sz="1000"/>
          </a:p>
          <a:p>
            <a:pPr lvl="1">
              <a:lnSpc>
                <a:spcPct val="110000"/>
              </a:lnSpc>
              <a:buFont typeface="Courier New"/>
              <a:buChar char="o"/>
            </a:pPr>
            <a:endParaRPr lang="en-US" sz="1000"/>
          </a:p>
          <a:p>
            <a:pPr lvl="1">
              <a:lnSpc>
                <a:spcPct val="110000"/>
              </a:lnSpc>
              <a:buFont typeface="Courier New"/>
              <a:buChar char="o"/>
            </a:pPr>
            <a:endParaRPr lang="en-US" sz="1000"/>
          </a:p>
          <a:p>
            <a:pPr marL="457200" lvl="1" indent="0">
              <a:lnSpc>
                <a:spcPct val="110000"/>
              </a:lnSpc>
              <a:buNone/>
            </a:pPr>
            <a:endParaRPr lang="en-US" sz="1000"/>
          </a:p>
        </p:txBody>
      </p:sp>
      <p:pic>
        <p:nvPicPr>
          <p:cNvPr id="6" name="Picture 5" descr="A screenshot of a computer program&#10;&#10;Description automatically generated">
            <a:extLst>
              <a:ext uri="{FF2B5EF4-FFF2-40B4-BE49-F238E27FC236}">
                <a16:creationId xmlns:a16="http://schemas.microsoft.com/office/drawing/2014/main" id="{B7D2C40B-C316-51CB-3B05-027696A0A329}"/>
              </a:ext>
            </a:extLst>
          </p:cNvPr>
          <p:cNvPicPr>
            <a:picLocks noChangeAspect="1"/>
          </p:cNvPicPr>
          <p:nvPr/>
        </p:nvPicPr>
        <p:blipFill>
          <a:blip r:embed="rId5"/>
          <a:stretch>
            <a:fillRect/>
          </a:stretch>
        </p:blipFill>
        <p:spPr>
          <a:xfrm>
            <a:off x="5435502" y="1415793"/>
            <a:ext cx="6421509" cy="3242874"/>
          </a:xfrm>
          <a:prstGeom prst="rect">
            <a:avLst/>
          </a:prstGeom>
        </p:spPr>
      </p:pic>
      <p:pic>
        <p:nvPicPr>
          <p:cNvPr id="4" name="Picture 3" descr="A person posing for a picture&#10;&#10;Description automatically generated">
            <a:extLst>
              <a:ext uri="{FF2B5EF4-FFF2-40B4-BE49-F238E27FC236}">
                <a16:creationId xmlns:a16="http://schemas.microsoft.com/office/drawing/2014/main" id="{082F6B42-E521-9BF3-6326-17CA960F5B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8050" y="-64289"/>
            <a:ext cx="1123950" cy="1661721"/>
          </a:xfrm>
          <a:prstGeom prst="rect">
            <a:avLst/>
          </a:prstGeom>
        </p:spPr>
      </p:pic>
      <p:pic>
        <p:nvPicPr>
          <p:cNvPr id="7" name="Recorded Sound">
            <a:hlinkClick r:id="" action="ppaction://media"/>
            <a:extLst>
              <a:ext uri="{FF2B5EF4-FFF2-40B4-BE49-F238E27FC236}">
                <a16:creationId xmlns:a16="http://schemas.microsoft.com/office/drawing/2014/main" id="{6E41602B-3E3F-3C6A-3B67-A5B8EFC894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23425" y="449524"/>
            <a:ext cx="487363" cy="487363"/>
          </a:xfrm>
          <a:prstGeom prst="rect">
            <a:avLst/>
          </a:prstGeom>
        </p:spPr>
      </p:pic>
    </p:spTree>
    <p:extLst>
      <p:ext uri="{BB962C8B-B14F-4D97-AF65-F5344CB8AC3E}">
        <p14:creationId xmlns:p14="http://schemas.microsoft.com/office/powerpoint/2010/main" val="1908851547"/>
      </p:ext>
    </p:extLst>
  </p:cSld>
  <p:clrMapOvr>
    <a:masterClrMapping/>
  </p:clrMapOvr>
  <mc:AlternateContent xmlns:mc="http://schemas.openxmlformats.org/markup-compatibility/2006" xmlns:p14="http://schemas.microsoft.com/office/powerpoint/2010/main">
    <mc:Choice Requires="p14">
      <p:transition spd="slow" p14:dur="2000" advTm="45790"/>
    </mc:Choice>
    <mc:Fallback xmlns="">
      <p:transition spd="slow" advTm="45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orded Sound">
            <a:hlinkClick r:id="" action="ppaction://media"/>
            <a:extLst>
              <a:ext uri="{FF2B5EF4-FFF2-40B4-BE49-F238E27FC236}">
                <a16:creationId xmlns:a16="http://schemas.microsoft.com/office/drawing/2014/main" id="{42C6E55C-7A0B-C9DE-9A9F-76891BF330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44025" y="685800"/>
            <a:ext cx="487363" cy="487363"/>
          </a:xfrm>
          <a:prstGeom prst="rect">
            <a:avLst/>
          </a:prstGeom>
        </p:spPr>
      </p:pic>
      <p:pic>
        <p:nvPicPr>
          <p:cNvPr id="3" name="Picture 2" descr="A person posing for a picture&#10;&#10;Description automatically generated">
            <a:extLst>
              <a:ext uri="{FF2B5EF4-FFF2-40B4-BE49-F238E27FC236}">
                <a16:creationId xmlns:a16="http://schemas.microsoft.com/office/drawing/2014/main" id="{CEE4E30A-BD12-D614-796C-10F5B03561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172" y="-64289"/>
            <a:ext cx="1213828" cy="1794602"/>
          </a:xfrm>
          <a:prstGeom prst="rect">
            <a:avLst/>
          </a:prstGeom>
        </p:spPr>
      </p:pic>
      <p:pic>
        <p:nvPicPr>
          <p:cNvPr id="7" name="B3EAD4F7-A17B-46AD-ACD5-31BC63DD04D3_F000DC36-550F-4B2C-8FEE-C124940A6468.mp4">
            <a:hlinkClick r:id="" action="ppaction://media"/>
            <a:extLst>
              <a:ext uri="{FF2B5EF4-FFF2-40B4-BE49-F238E27FC236}">
                <a16:creationId xmlns:a16="http://schemas.microsoft.com/office/drawing/2014/main" id="{446B6949-38A5-2884-E27E-58EFE186DBD9}"/>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167188" y="0"/>
            <a:ext cx="3857625" cy="6858000"/>
          </a:xfrm>
          <a:prstGeom prst="rect">
            <a:avLst/>
          </a:prstGeom>
        </p:spPr>
      </p:pic>
    </p:spTree>
    <p:extLst>
      <p:ext uri="{BB962C8B-B14F-4D97-AF65-F5344CB8AC3E}">
        <p14:creationId xmlns:p14="http://schemas.microsoft.com/office/powerpoint/2010/main" val="2302742899"/>
      </p:ext>
    </p:extLst>
  </p:cSld>
  <p:clrMapOvr>
    <a:masterClrMapping/>
  </p:clrMapOvr>
  <mc:AlternateContent xmlns:mc="http://schemas.openxmlformats.org/markup-compatibility/2006" xmlns:p14="http://schemas.microsoft.com/office/powerpoint/2010/main">
    <mc:Choice Requires="p14">
      <p:transition spd="slow" p14:dur="2000" advTm="26558"/>
    </mc:Choice>
    <mc:Fallback xmlns="">
      <p:transition spd="slow" advTm="26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1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32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video>
              <p:cMediaNode vol="80000" mute="1">
                <p:cTn id="12"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CF11-32EF-C0B6-42A3-B3A92EAC359C}"/>
              </a:ext>
            </a:extLst>
          </p:cNvPr>
          <p:cNvSpPr>
            <a:spLocks noGrp="1"/>
          </p:cNvSpPr>
          <p:nvPr>
            <p:ph type="title"/>
          </p:nvPr>
        </p:nvSpPr>
        <p:spPr/>
        <p:txBody>
          <a:bodyPr/>
          <a:lstStyle/>
          <a:p>
            <a:r>
              <a:rPr lang="en-US"/>
              <a:t>SOFTWARE TESTING</a:t>
            </a:r>
          </a:p>
        </p:txBody>
      </p:sp>
      <p:sp>
        <p:nvSpPr>
          <p:cNvPr id="3" name="Content Placeholder 2">
            <a:extLst>
              <a:ext uri="{FF2B5EF4-FFF2-40B4-BE49-F238E27FC236}">
                <a16:creationId xmlns:a16="http://schemas.microsoft.com/office/drawing/2014/main" id="{795B2C20-36B2-D177-2E93-55793A2972DB}"/>
              </a:ext>
            </a:extLst>
          </p:cNvPr>
          <p:cNvSpPr>
            <a:spLocks noGrp="1"/>
          </p:cNvSpPr>
          <p:nvPr>
            <p:ph idx="1"/>
          </p:nvPr>
        </p:nvSpPr>
        <p:spPr/>
        <p:txBody>
          <a:bodyPr vert="horz" lIns="91440" tIns="45720" rIns="91440" bIns="45720" rtlCol="0" anchor="t">
            <a:normAutofit/>
          </a:bodyPr>
          <a:lstStyle/>
          <a:p>
            <a:r>
              <a:rPr lang="en-US"/>
              <a:t>SLAM Module:</a:t>
            </a:r>
          </a:p>
          <a:p>
            <a:pPr lvl="1">
              <a:buFont typeface="Courier New" panose="020B0604020202020204" pitchFamily="34" charset="0"/>
              <a:buChar char="o"/>
            </a:pPr>
            <a:r>
              <a:rPr lang="en-US"/>
              <a:t>Tested for real-time mapping and localization using camera data and LiDAR</a:t>
            </a:r>
          </a:p>
          <a:p>
            <a:pPr lvl="1">
              <a:buFont typeface="Courier New" panose="020B0604020202020204" pitchFamily="34" charset="0"/>
              <a:buChar char="o"/>
            </a:pPr>
            <a:r>
              <a:rPr lang="en-US"/>
              <a:t>Verify robot's ability to avoid obstacles and update map. </a:t>
            </a:r>
          </a:p>
          <a:p>
            <a:pPr>
              <a:buFont typeface="Arial"/>
              <a:buChar char="•"/>
            </a:pPr>
            <a:r>
              <a:rPr lang="en-US"/>
              <a:t>YOLO:</a:t>
            </a:r>
          </a:p>
          <a:p>
            <a:pPr lvl="1">
              <a:buFont typeface="Courier New"/>
              <a:buChar char="o"/>
            </a:pPr>
            <a:r>
              <a:rPr lang="en-US"/>
              <a:t>Tested in identifying trash types (glass, plastic, metal) from camera input.</a:t>
            </a:r>
          </a:p>
          <a:p>
            <a:pPr lvl="1">
              <a:buFont typeface="Courier New"/>
              <a:buChar char="o"/>
            </a:pPr>
            <a:r>
              <a:rPr lang="en-US"/>
              <a:t>Real-time detection speed and false positives were measured and optimized.</a:t>
            </a:r>
          </a:p>
          <a:p>
            <a:pPr marL="457200" lvl="1" indent="0">
              <a:buNone/>
            </a:pPr>
            <a:endParaRPr lang="en-US"/>
          </a:p>
        </p:txBody>
      </p:sp>
      <p:pic>
        <p:nvPicPr>
          <p:cNvPr id="4" name="Picture 3" descr="A person posing for a picture&#10;&#10;Description automatically generated">
            <a:extLst>
              <a:ext uri="{FF2B5EF4-FFF2-40B4-BE49-F238E27FC236}">
                <a16:creationId xmlns:a16="http://schemas.microsoft.com/office/drawing/2014/main" id="{32E971F4-9387-5253-0110-D7C5FC358F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8172" y="-64289"/>
            <a:ext cx="1213828" cy="1794602"/>
          </a:xfrm>
          <a:prstGeom prst="rect">
            <a:avLst/>
          </a:prstGeom>
        </p:spPr>
      </p:pic>
      <p:pic>
        <p:nvPicPr>
          <p:cNvPr id="5" name="Recorded Sound">
            <a:hlinkClick r:id="" action="ppaction://media"/>
            <a:extLst>
              <a:ext uri="{FF2B5EF4-FFF2-40B4-BE49-F238E27FC236}">
                <a16:creationId xmlns:a16="http://schemas.microsoft.com/office/drawing/2014/main" id="{731E1475-9381-3785-C8A1-A6D3C480C2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80550" y="345649"/>
            <a:ext cx="487363" cy="487363"/>
          </a:xfrm>
          <a:prstGeom prst="rect">
            <a:avLst/>
          </a:prstGeom>
        </p:spPr>
      </p:pic>
    </p:spTree>
    <p:extLst>
      <p:ext uri="{BB962C8B-B14F-4D97-AF65-F5344CB8AC3E}">
        <p14:creationId xmlns:p14="http://schemas.microsoft.com/office/powerpoint/2010/main" val="3463910114"/>
      </p:ext>
    </p:extLst>
  </p:cSld>
  <p:clrMapOvr>
    <a:masterClrMapping/>
  </p:clrMapOvr>
  <mc:AlternateContent xmlns:mc="http://schemas.openxmlformats.org/markup-compatibility/2006" xmlns:p14="http://schemas.microsoft.com/office/powerpoint/2010/main">
    <mc:Choice Requires="p14">
      <p:transition spd="slow" p14:dur="2000" advTm="31356"/>
    </mc:Choice>
    <mc:Fallback xmlns="">
      <p:transition spd="slow" advTm="31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8A371-72AE-D68D-E484-FA91ACA09513}"/>
              </a:ext>
            </a:extLst>
          </p:cNvPr>
          <p:cNvSpPr>
            <a:spLocks noGrp="1"/>
          </p:cNvSpPr>
          <p:nvPr>
            <p:ph type="title"/>
          </p:nvPr>
        </p:nvSpPr>
        <p:spPr/>
        <p:txBody>
          <a:bodyPr/>
          <a:lstStyle/>
          <a:p>
            <a:r>
              <a:rPr lang="en-US"/>
              <a:t>INTEGRATION &amp; SYSTEM TESTING</a:t>
            </a:r>
          </a:p>
        </p:txBody>
      </p:sp>
      <p:sp>
        <p:nvSpPr>
          <p:cNvPr id="3" name="Content Placeholder 2">
            <a:extLst>
              <a:ext uri="{FF2B5EF4-FFF2-40B4-BE49-F238E27FC236}">
                <a16:creationId xmlns:a16="http://schemas.microsoft.com/office/drawing/2014/main" id="{7682885C-5EDC-5DCE-2B11-2E8B7421CC90}"/>
              </a:ext>
            </a:extLst>
          </p:cNvPr>
          <p:cNvSpPr>
            <a:spLocks noGrp="1"/>
          </p:cNvSpPr>
          <p:nvPr>
            <p:ph idx="1"/>
          </p:nvPr>
        </p:nvSpPr>
        <p:spPr/>
        <p:txBody>
          <a:bodyPr vert="horz" lIns="91440" tIns="45720" rIns="91440" bIns="45720" rtlCol="0" anchor="t">
            <a:normAutofit fontScale="92500" lnSpcReduction="10000"/>
          </a:bodyPr>
          <a:lstStyle/>
          <a:p>
            <a:r>
              <a:rPr lang="en-US"/>
              <a:t>Hardware &amp; Software Integration:</a:t>
            </a:r>
          </a:p>
          <a:p>
            <a:pPr lvl="1">
              <a:buFont typeface="Courier New" panose="020B0604020202020204" pitchFamily="34" charset="0"/>
              <a:buChar char="o"/>
            </a:pPr>
            <a:r>
              <a:rPr lang="en-US">
                <a:ea typeface="+mn-lt"/>
                <a:cs typeface="+mn-lt"/>
              </a:rPr>
              <a:t>Full-system operational test, including battery performance, speed, first in controlled environments, then precision in real-world beach environments.</a:t>
            </a:r>
          </a:p>
          <a:p>
            <a:pPr lvl="1">
              <a:buFont typeface="Courier New" panose="020B0604020202020204" pitchFamily="34" charset="0"/>
              <a:buChar char="o"/>
            </a:pPr>
            <a:r>
              <a:rPr lang="en-US"/>
              <a:t>Verified seamless communication between the hardware components (sensors, actuators) and software modules (ROS, SLAM, YOLO).</a:t>
            </a:r>
          </a:p>
          <a:p>
            <a:r>
              <a:rPr lang="en-US"/>
              <a:t>Reference samples from Ocean Optics Flame – NIR+ Spectrometer</a:t>
            </a:r>
          </a:p>
          <a:p>
            <a:r>
              <a:rPr lang="en-US">
                <a:ea typeface="+mn-lt"/>
                <a:cs typeface="+mn-lt"/>
              </a:rPr>
              <a:t>Performance Under Load:</a:t>
            </a:r>
          </a:p>
          <a:p>
            <a:pPr lvl="1">
              <a:buFont typeface="Courier New" panose="020B0604020202020204" pitchFamily="34" charset="0"/>
              <a:buChar char="o"/>
            </a:pPr>
            <a:r>
              <a:rPr lang="en-US">
                <a:ea typeface="+mn-lt"/>
                <a:cs typeface="+mn-lt"/>
              </a:rPr>
              <a:t>Stress-tested under varying conditions such as uneven terrain and different types of objects.</a:t>
            </a:r>
            <a:endParaRPr lang="en-US"/>
          </a:p>
          <a:p>
            <a:pPr marL="0" indent="0">
              <a:buNone/>
            </a:pPr>
            <a:r>
              <a:rPr lang="en-US"/>
              <a:t>   </a:t>
            </a:r>
          </a:p>
        </p:txBody>
      </p:sp>
      <p:pic>
        <p:nvPicPr>
          <p:cNvPr id="5" name="Picture 4" descr="A person smiling at camera&#10;&#10;Description automatically generated">
            <a:extLst>
              <a:ext uri="{FF2B5EF4-FFF2-40B4-BE49-F238E27FC236}">
                <a16:creationId xmlns:a16="http://schemas.microsoft.com/office/drawing/2014/main" id="{D27BEEF0-06BA-45EE-5C13-8343CA553C6B}"/>
              </a:ext>
            </a:extLst>
          </p:cNvPr>
          <p:cNvPicPr>
            <a:picLocks noChangeAspect="1"/>
          </p:cNvPicPr>
          <p:nvPr/>
        </p:nvPicPr>
        <p:blipFill>
          <a:blip r:embed="rId5"/>
          <a:stretch>
            <a:fillRect/>
          </a:stretch>
        </p:blipFill>
        <p:spPr>
          <a:xfrm>
            <a:off x="10361398" y="-1438"/>
            <a:ext cx="1835280" cy="1239329"/>
          </a:xfrm>
          <a:prstGeom prst="rect">
            <a:avLst/>
          </a:prstGeom>
        </p:spPr>
      </p:pic>
      <p:pic>
        <p:nvPicPr>
          <p:cNvPr id="7" name="Slide 45">
            <a:hlinkClick r:id="" action="ppaction://media"/>
            <a:extLst>
              <a:ext uri="{FF2B5EF4-FFF2-40B4-BE49-F238E27FC236}">
                <a16:creationId xmlns:a16="http://schemas.microsoft.com/office/drawing/2014/main" id="{9873A4F1-FB23-58CE-E771-15DDEB4DD7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91211" y="5968562"/>
            <a:ext cx="487363" cy="487363"/>
          </a:xfrm>
          <a:prstGeom prst="rect">
            <a:avLst/>
          </a:prstGeom>
        </p:spPr>
      </p:pic>
    </p:spTree>
    <p:extLst>
      <p:ext uri="{BB962C8B-B14F-4D97-AF65-F5344CB8AC3E}">
        <p14:creationId xmlns:p14="http://schemas.microsoft.com/office/powerpoint/2010/main" val="1842972353"/>
      </p:ext>
    </p:extLst>
  </p:cSld>
  <p:clrMapOvr>
    <a:masterClrMapping/>
  </p:clrMapOvr>
  <mc:AlternateContent xmlns:mc="http://schemas.openxmlformats.org/markup-compatibility/2006" xmlns:p14="http://schemas.microsoft.com/office/powerpoint/2010/main">
    <mc:Choice Requires="p14">
      <p:transition spd="slow" p14:dur="2000" advTm="66767"/>
    </mc:Choice>
    <mc:Fallback xmlns="">
      <p:transition spd="slow" advTm="66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994E4-5286-A18F-0F17-7A0831B866AA}"/>
              </a:ext>
            </a:extLst>
          </p:cNvPr>
          <p:cNvSpPr>
            <a:spLocks noGrp="1"/>
          </p:cNvSpPr>
          <p:nvPr>
            <p:ph type="title"/>
          </p:nvPr>
        </p:nvSpPr>
        <p:spPr>
          <a:xfrm>
            <a:off x="503355" y="387167"/>
            <a:ext cx="6138086" cy="1093383"/>
          </a:xfrm>
        </p:spPr>
        <p:txBody>
          <a:bodyPr vert="horz" lIns="91440" tIns="45720" rIns="91440" bIns="45720" rtlCol="0" anchor="b">
            <a:normAutofit/>
          </a:bodyPr>
          <a:lstStyle/>
          <a:p>
            <a:r>
              <a:rPr lang="en-US" sz="3200" spc="530"/>
              <a:t>Distribution of work</a:t>
            </a:r>
          </a:p>
        </p:txBody>
      </p:sp>
      <p:graphicFrame>
        <p:nvGraphicFramePr>
          <p:cNvPr id="5" name="Content Placeholder 3">
            <a:extLst>
              <a:ext uri="{FF2B5EF4-FFF2-40B4-BE49-F238E27FC236}">
                <a16:creationId xmlns:a16="http://schemas.microsoft.com/office/drawing/2014/main" id="{0EB90F05-74F6-B369-BA7D-21354DFA2DE9}"/>
              </a:ext>
            </a:extLst>
          </p:cNvPr>
          <p:cNvGraphicFramePr>
            <a:graphicFrameLocks/>
          </p:cNvGraphicFramePr>
          <p:nvPr/>
        </p:nvGraphicFramePr>
        <p:xfrm>
          <a:off x="894906" y="1834116"/>
          <a:ext cx="10830482" cy="4556412"/>
        </p:xfrm>
        <a:graphic>
          <a:graphicData uri="http://schemas.openxmlformats.org/drawingml/2006/table">
            <a:tbl>
              <a:tblPr firstRow="1" bandRow="1">
                <a:tableStyleId>{5C22544A-7EE6-4342-B048-85BDC9FD1C3A}</a:tableStyleId>
              </a:tblPr>
              <a:tblGrid>
                <a:gridCol w="2463208">
                  <a:extLst>
                    <a:ext uri="{9D8B030D-6E8A-4147-A177-3AD203B41FA5}">
                      <a16:colId xmlns:a16="http://schemas.microsoft.com/office/drawing/2014/main" val="1912253714"/>
                    </a:ext>
                  </a:extLst>
                </a:gridCol>
                <a:gridCol w="2906232">
                  <a:extLst>
                    <a:ext uri="{9D8B030D-6E8A-4147-A177-3AD203B41FA5}">
                      <a16:colId xmlns:a16="http://schemas.microsoft.com/office/drawing/2014/main" val="1895767396"/>
                    </a:ext>
                  </a:extLst>
                </a:gridCol>
                <a:gridCol w="5461042">
                  <a:extLst>
                    <a:ext uri="{9D8B030D-6E8A-4147-A177-3AD203B41FA5}">
                      <a16:colId xmlns:a16="http://schemas.microsoft.com/office/drawing/2014/main" val="853920986"/>
                    </a:ext>
                  </a:extLst>
                </a:gridCol>
              </a:tblGrid>
              <a:tr h="274832">
                <a:tc>
                  <a:txBody>
                    <a:bodyPr/>
                    <a:lstStyle/>
                    <a:p>
                      <a:r>
                        <a:rPr lang="en-US" sz="1300" b="1">
                          <a:solidFill>
                            <a:schemeClr val="tx1"/>
                          </a:solidFill>
                        </a:rPr>
                        <a:t>Team Member</a:t>
                      </a:r>
                    </a:p>
                  </a:txBody>
                  <a:tcPr marL="65786" marR="65786" marT="32893" marB="32893"/>
                </a:tc>
                <a:tc>
                  <a:txBody>
                    <a:bodyPr/>
                    <a:lstStyle/>
                    <a:p>
                      <a:r>
                        <a:rPr lang="en-US" sz="1300">
                          <a:solidFill>
                            <a:schemeClr val="tx1"/>
                          </a:solidFill>
                        </a:rPr>
                        <a:t>Responsibility</a:t>
                      </a:r>
                    </a:p>
                  </a:txBody>
                  <a:tcPr marL="65786" marR="65786" marT="32893" marB="32893"/>
                </a:tc>
                <a:tc>
                  <a:txBody>
                    <a:bodyPr/>
                    <a:lstStyle/>
                    <a:p>
                      <a:r>
                        <a:rPr lang="en-US" sz="1300">
                          <a:solidFill>
                            <a:schemeClr val="tx1"/>
                          </a:solidFill>
                        </a:rPr>
                        <a:t>Tasks</a:t>
                      </a:r>
                      <a:endParaRPr lang="en-US" sz="1300" err="1">
                        <a:solidFill>
                          <a:schemeClr val="tx1"/>
                        </a:solidFill>
                      </a:endParaRPr>
                    </a:p>
                  </a:txBody>
                  <a:tcPr marL="65786" marR="65786" marT="32893" marB="32893"/>
                </a:tc>
                <a:extLst>
                  <a:ext uri="{0D108BD9-81ED-4DB2-BD59-A6C34878D82A}">
                    <a16:rowId xmlns:a16="http://schemas.microsoft.com/office/drawing/2014/main" val="2768052152"/>
                  </a:ext>
                </a:extLst>
              </a:tr>
              <a:tr h="940212">
                <a:tc>
                  <a:txBody>
                    <a:bodyPr/>
                    <a:lstStyle/>
                    <a:p>
                      <a:pPr lvl="0">
                        <a:buNone/>
                      </a:pPr>
                      <a:r>
                        <a:rPr lang="en-US" sz="1300" b="0" i="0" u="none" strike="noStrike" noProof="0">
                          <a:solidFill>
                            <a:srgbClr val="000000"/>
                          </a:solidFill>
                          <a:latin typeface="Trade Gothic Next Light"/>
                        </a:rPr>
                        <a:t>Mary </a:t>
                      </a:r>
                      <a:r>
                        <a:rPr lang="en-US" sz="1300" b="0" i="0" u="none" strike="noStrike" noProof="0" err="1">
                          <a:solidFill>
                            <a:srgbClr val="000000"/>
                          </a:solidFill>
                          <a:latin typeface="Trade Gothic Next Light"/>
                        </a:rPr>
                        <a:t>Bartlinski</a:t>
                      </a:r>
                      <a:endParaRPr lang="en-US" sz="1300" err="1"/>
                    </a:p>
                  </a:txBody>
                  <a:tcPr marL="65786" marR="65786" marT="32893" marB="32893"/>
                </a:tc>
                <a:tc>
                  <a:txBody>
                    <a:bodyPr/>
                    <a:lstStyle/>
                    <a:p>
                      <a:r>
                        <a:rPr lang="en-US" sz="1300"/>
                        <a:t>Program Camera Vision </a:t>
                      </a:r>
                    </a:p>
                  </a:txBody>
                  <a:tcPr marL="65786" marR="65786" marT="32893" marB="32893"/>
                </a:tc>
                <a:tc>
                  <a:txBody>
                    <a:bodyPr/>
                    <a:lstStyle/>
                    <a:p>
                      <a:pPr marL="0" lvl="0" indent="0" algn="l">
                        <a:lnSpc>
                          <a:spcPct val="100000"/>
                        </a:lnSpc>
                        <a:buNone/>
                      </a:pPr>
                      <a:r>
                        <a:rPr lang="en-US" sz="1200" b="0" i="0" u="none" strike="noStrike" baseline="0" noProof="0">
                          <a:solidFill>
                            <a:srgbClr val="000000"/>
                          </a:solidFill>
                          <a:latin typeface="Trade Gothic Next Light"/>
                        </a:rPr>
                        <a:t>-Set up Camera with YOLO (object detection)</a:t>
                      </a:r>
                    </a:p>
                    <a:p>
                      <a:pPr marL="0" lvl="0" indent="0" algn="l">
                        <a:lnSpc>
                          <a:spcPct val="100000"/>
                        </a:lnSpc>
                        <a:buNone/>
                      </a:pPr>
                      <a:r>
                        <a:rPr lang="en-US" sz="1200" b="0" i="0" u="none" strike="noStrike" baseline="0" noProof="0">
                          <a:solidFill>
                            <a:srgbClr val="000000"/>
                          </a:solidFill>
                          <a:latin typeface="Trade Gothic Next Light"/>
                        </a:rPr>
                        <a:t>-Program LiDAR with SLAM (environment mapping)</a:t>
                      </a:r>
                    </a:p>
                    <a:p>
                      <a:pPr marL="0" lvl="0" indent="0" algn="l">
                        <a:lnSpc>
                          <a:spcPct val="100000"/>
                        </a:lnSpc>
                        <a:buNone/>
                      </a:pPr>
                      <a:r>
                        <a:rPr lang="en-US" sz="1200" b="0" i="0" u="none" strike="noStrike" baseline="0" noProof="0">
                          <a:solidFill>
                            <a:srgbClr val="000000"/>
                          </a:solidFill>
                          <a:latin typeface="Trade Gothic Next Light"/>
                        </a:rPr>
                        <a:t>-Integrate Camera and LiDAR with robot arm</a:t>
                      </a:r>
                    </a:p>
                  </a:txBody>
                  <a:tcPr marL="65786" marR="65786" marT="32893" marB="32893"/>
                </a:tc>
                <a:extLst>
                  <a:ext uri="{0D108BD9-81ED-4DB2-BD59-A6C34878D82A}">
                    <a16:rowId xmlns:a16="http://schemas.microsoft.com/office/drawing/2014/main" val="3120548719"/>
                  </a:ext>
                </a:extLst>
              </a:tr>
              <a:tr h="838958">
                <a:tc>
                  <a:txBody>
                    <a:bodyPr/>
                    <a:lstStyle/>
                    <a:p>
                      <a:r>
                        <a:rPr lang="en-US" sz="1300"/>
                        <a:t>Sean Waddell</a:t>
                      </a:r>
                    </a:p>
                  </a:txBody>
                  <a:tcPr marL="65786" marR="65786" marT="32893" marB="32893"/>
                </a:tc>
                <a:tc>
                  <a:txBody>
                    <a:bodyPr/>
                    <a:lstStyle/>
                    <a:p>
                      <a:r>
                        <a:rPr lang="en-US" sz="1300"/>
                        <a:t>Power &amp; PCB Design</a:t>
                      </a:r>
                    </a:p>
                  </a:txBody>
                  <a:tcPr marL="65786" marR="65786" marT="32893" marB="32893"/>
                </a:tc>
                <a:tc>
                  <a:txBody>
                    <a:bodyPr/>
                    <a:lstStyle/>
                    <a:p>
                      <a:pPr marL="0" lvl="0" indent="0" algn="l">
                        <a:lnSpc>
                          <a:spcPct val="100000"/>
                        </a:lnSpc>
                        <a:buNone/>
                      </a:pPr>
                      <a:r>
                        <a:rPr lang="en-US" sz="1200" b="0" i="0" u="none" strike="noStrike" baseline="0" noProof="0">
                          <a:solidFill>
                            <a:srgbClr val="000000"/>
                          </a:solidFill>
                          <a:latin typeface="Trade Gothic Next Light"/>
                        </a:rPr>
                        <a:t>-Design the power system that will allow power to flow throughout the whole robot; -Design the PCB that has all the peripheral, memory, and other specified requirements.</a:t>
                      </a:r>
                    </a:p>
                  </a:txBody>
                  <a:tcPr marL="65786" marR="65786" marT="32893" marB="32893"/>
                </a:tc>
                <a:extLst>
                  <a:ext uri="{0D108BD9-81ED-4DB2-BD59-A6C34878D82A}">
                    <a16:rowId xmlns:a16="http://schemas.microsoft.com/office/drawing/2014/main" val="1572267896"/>
                  </a:ext>
                </a:extLst>
              </a:tr>
              <a:tr h="940212">
                <a:tc>
                  <a:txBody>
                    <a:bodyPr/>
                    <a:lstStyle/>
                    <a:p>
                      <a:r>
                        <a:rPr lang="en-US" sz="1300"/>
                        <a:t>Luis Hernandez</a:t>
                      </a:r>
                    </a:p>
                  </a:txBody>
                  <a:tcPr marL="65786" marR="65786" marT="32893" marB="32893"/>
                </a:tc>
                <a:tc>
                  <a:txBody>
                    <a:bodyPr/>
                    <a:lstStyle/>
                    <a:p>
                      <a:r>
                        <a:rPr lang="en-US" sz="1300"/>
                        <a:t>Self-driving Rover</a:t>
                      </a:r>
                    </a:p>
                  </a:txBody>
                  <a:tcPr marL="65786" marR="65786" marT="32893" marB="32893"/>
                </a:tc>
                <a:tc>
                  <a:txBody>
                    <a:bodyPr/>
                    <a:lstStyle/>
                    <a:p>
                      <a:pPr marL="0" lvl="0" indent="0" algn="l">
                        <a:lnSpc>
                          <a:spcPct val="100000"/>
                        </a:lnSpc>
                        <a:spcBef>
                          <a:spcPts val="0"/>
                        </a:spcBef>
                        <a:spcAft>
                          <a:spcPts val="0"/>
                        </a:spcAft>
                        <a:buNone/>
                      </a:pPr>
                      <a:r>
                        <a:rPr lang="en-US" sz="1200" b="0" i="0" u="none" strike="noStrike" baseline="0" noProof="0">
                          <a:solidFill>
                            <a:srgbClr val="000000"/>
                          </a:solidFill>
                        </a:rPr>
                        <a:t>-Design rover strong enough to hold the robot arm </a:t>
                      </a:r>
                      <a:endParaRPr lang="en-US" sz="1200"/>
                    </a:p>
                    <a:p>
                      <a:pPr marL="0" lvl="0" indent="0" algn="l">
                        <a:lnSpc>
                          <a:spcPct val="100000"/>
                        </a:lnSpc>
                        <a:spcBef>
                          <a:spcPts val="0"/>
                        </a:spcBef>
                        <a:spcAft>
                          <a:spcPts val="0"/>
                        </a:spcAft>
                        <a:buNone/>
                      </a:pPr>
                      <a:r>
                        <a:rPr lang="en-US" sz="1200" b="0" i="0" u="none" strike="noStrike" baseline="0" noProof="0">
                          <a:solidFill>
                            <a:srgbClr val="000000"/>
                          </a:solidFill>
                        </a:rPr>
                        <a:t>-Program motors for self-driving</a:t>
                      </a:r>
                      <a:endParaRPr lang="en-US" sz="1200"/>
                    </a:p>
                    <a:p>
                      <a:pPr marL="0" lvl="0" indent="0" algn="l">
                        <a:lnSpc>
                          <a:spcPct val="100000"/>
                        </a:lnSpc>
                        <a:spcBef>
                          <a:spcPts val="0"/>
                        </a:spcBef>
                        <a:spcAft>
                          <a:spcPts val="0"/>
                        </a:spcAft>
                        <a:buNone/>
                      </a:pPr>
                      <a:r>
                        <a:rPr lang="en-US" sz="1200" b="0" i="0" u="none" strike="noStrike" baseline="0" noProof="0">
                          <a:solidFill>
                            <a:srgbClr val="000000"/>
                          </a:solidFill>
                        </a:rPr>
                        <a:t>-Integrate motors with camera and arm </a:t>
                      </a:r>
                      <a:endParaRPr lang="en-US" sz="1200" b="0" i="0" u="none" strike="noStrike" baseline="0" noProof="0">
                        <a:solidFill>
                          <a:srgbClr val="000000"/>
                        </a:solidFill>
                        <a:latin typeface="Trade Gothic Next Light"/>
                      </a:endParaRPr>
                    </a:p>
                  </a:txBody>
                  <a:tcPr marL="65786" marR="65786" marT="32893" marB="32893"/>
                </a:tc>
                <a:extLst>
                  <a:ext uri="{0D108BD9-81ED-4DB2-BD59-A6C34878D82A}">
                    <a16:rowId xmlns:a16="http://schemas.microsoft.com/office/drawing/2014/main" val="71671873"/>
                  </a:ext>
                </a:extLst>
              </a:tr>
              <a:tr h="781099">
                <a:tc>
                  <a:txBody>
                    <a:bodyPr/>
                    <a:lstStyle/>
                    <a:p>
                      <a:pPr lvl="0">
                        <a:buNone/>
                      </a:pPr>
                      <a:r>
                        <a:rPr lang="en-US" sz="1300"/>
                        <a:t>Andre Reveles</a:t>
                      </a:r>
                    </a:p>
                  </a:txBody>
                  <a:tcPr marL="65786" marR="65786" marT="32893" marB="32893"/>
                </a:tc>
                <a:tc>
                  <a:txBody>
                    <a:bodyPr/>
                    <a:lstStyle/>
                    <a:p>
                      <a:pPr lvl="0">
                        <a:buNone/>
                      </a:pPr>
                      <a:r>
                        <a:rPr lang="en-US" sz="1300"/>
                        <a:t>Robotic Arm</a:t>
                      </a:r>
                    </a:p>
                  </a:txBody>
                  <a:tcPr marL="65786" marR="65786" marT="32893" marB="32893"/>
                </a:tc>
                <a:tc>
                  <a:txBody>
                    <a:bodyPr/>
                    <a:lstStyle/>
                    <a:p>
                      <a:pPr marL="0" lvl="0" indent="0" algn="l">
                        <a:lnSpc>
                          <a:spcPct val="100000"/>
                        </a:lnSpc>
                        <a:buNone/>
                      </a:pPr>
                      <a:r>
                        <a:rPr lang="en-US" sz="1200" b="0" i="0" u="none" strike="noStrike" baseline="0" noProof="0">
                          <a:solidFill>
                            <a:srgbClr val="000000"/>
                          </a:solidFill>
                          <a:latin typeface="Trade Gothic Next Light"/>
                        </a:rPr>
                        <a:t>-Set up robot arm with  </a:t>
                      </a:r>
                      <a:r>
                        <a:rPr lang="en-US" sz="1200" b="0" i="0" u="none" strike="noStrike" baseline="0" noProof="0" err="1">
                          <a:solidFill>
                            <a:srgbClr val="000000"/>
                          </a:solidFill>
                          <a:latin typeface="Trade Gothic Next Light"/>
                        </a:rPr>
                        <a:t>MecaPortal</a:t>
                      </a:r>
                      <a:r>
                        <a:rPr lang="en-US" sz="1200" b="0" i="0" u="none" strike="noStrike" baseline="0" noProof="0">
                          <a:solidFill>
                            <a:srgbClr val="000000"/>
                          </a:solidFill>
                          <a:latin typeface="Trade Gothic Next Light"/>
                        </a:rPr>
                        <a:t> </a:t>
                      </a:r>
                      <a:endParaRPr lang="en-US" sz="1200"/>
                    </a:p>
                    <a:p>
                      <a:pPr marL="0" lvl="0" indent="0" algn="l">
                        <a:lnSpc>
                          <a:spcPct val="100000"/>
                        </a:lnSpc>
                        <a:buNone/>
                      </a:pPr>
                      <a:r>
                        <a:rPr lang="en-US" sz="1200" b="0" i="0" u="none" strike="noStrike" baseline="0" noProof="0">
                          <a:solidFill>
                            <a:srgbClr val="000000"/>
                          </a:solidFill>
                          <a:latin typeface="Trade Gothic Next Light"/>
                        </a:rPr>
                        <a:t>-Program the arm to pick up trash and move</a:t>
                      </a:r>
                    </a:p>
                    <a:p>
                      <a:pPr marL="0" lvl="0" indent="0" algn="l">
                        <a:lnSpc>
                          <a:spcPct val="100000"/>
                        </a:lnSpc>
                        <a:buNone/>
                      </a:pPr>
                      <a:r>
                        <a:rPr lang="en-US" sz="1200" b="0" i="0" u="none" strike="noStrike" baseline="0" noProof="0">
                          <a:solidFill>
                            <a:srgbClr val="000000"/>
                          </a:solidFill>
                          <a:latin typeface="Trade Gothic Next Light"/>
                        </a:rPr>
                        <a:t>-Integrate the arm with camera and LiDAR</a:t>
                      </a:r>
                    </a:p>
                  </a:txBody>
                  <a:tcPr marL="65786" marR="65786" marT="32893" marB="32893"/>
                </a:tc>
                <a:extLst>
                  <a:ext uri="{0D108BD9-81ED-4DB2-BD59-A6C34878D82A}">
                    <a16:rowId xmlns:a16="http://schemas.microsoft.com/office/drawing/2014/main" val="3932749024"/>
                  </a:ext>
                </a:extLst>
              </a:tr>
              <a:tr h="781099">
                <a:tc>
                  <a:txBody>
                    <a:bodyPr/>
                    <a:lstStyle/>
                    <a:p>
                      <a:pPr lvl="0">
                        <a:buNone/>
                      </a:pPr>
                      <a:r>
                        <a:rPr lang="en-US" sz="1300"/>
                        <a:t>Mario </a:t>
                      </a:r>
                      <a:r>
                        <a:rPr lang="en-US" sz="1300" err="1"/>
                        <a:t>Puesan</a:t>
                      </a:r>
                    </a:p>
                  </a:txBody>
                  <a:tcPr marL="65786" marR="65786" marT="32893" marB="32893"/>
                </a:tc>
                <a:tc>
                  <a:txBody>
                    <a:bodyPr/>
                    <a:lstStyle/>
                    <a:p>
                      <a:pPr lvl="0">
                        <a:buNone/>
                      </a:pPr>
                      <a:r>
                        <a:rPr lang="en-US" sz="1300"/>
                        <a:t>LiDAR &amp; Spectrometer</a:t>
                      </a:r>
                    </a:p>
                  </a:txBody>
                  <a:tcPr marL="65786" marR="65786" marT="32893" marB="32893"/>
                </a:tc>
                <a:tc>
                  <a:txBody>
                    <a:bodyPr/>
                    <a:lstStyle/>
                    <a:p>
                      <a:pPr marL="0" lvl="0" indent="0" algn="l">
                        <a:lnSpc>
                          <a:spcPct val="100000"/>
                        </a:lnSpc>
                        <a:buNone/>
                      </a:pPr>
                      <a:r>
                        <a:rPr lang="en-US" sz="1200" b="0" i="0" u="none" strike="noStrike" baseline="0" noProof="0">
                          <a:solidFill>
                            <a:srgbClr val="000000"/>
                          </a:solidFill>
                          <a:latin typeface="Trade Gothic Next Light"/>
                        </a:rPr>
                        <a:t>-Design and implement a spectrometer to detect trash sorting</a:t>
                      </a:r>
                    </a:p>
                    <a:p>
                      <a:pPr marL="0" lvl="0" indent="0" algn="l">
                        <a:lnSpc>
                          <a:spcPct val="100000"/>
                        </a:lnSpc>
                        <a:buNone/>
                      </a:pPr>
                      <a:r>
                        <a:rPr lang="en-US" sz="1200" b="0" i="0" u="none" strike="noStrike" baseline="0" noProof="0">
                          <a:solidFill>
                            <a:srgbClr val="000000"/>
                          </a:solidFill>
                          <a:latin typeface="Trade Gothic Next Light"/>
                        </a:rPr>
                        <a:t>-Construct the rover </a:t>
                      </a:r>
                    </a:p>
                    <a:p>
                      <a:pPr marL="0" lvl="0" indent="0" algn="l">
                        <a:lnSpc>
                          <a:spcPct val="100000"/>
                        </a:lnSpc>
                        <a:buNone/>
                      </a:pPr>
                      <a:r>
                        <a:rPr lang="en-US" sz="1200" b="0" i="0" u="none" strike="noStrike" baseline="0" noProof="0">
                          <a:solidFill>
                            <a:srgbClr val="000000"/>
                          </a:solidFill>
                          <a:latin typeface="Trade Gothic Next Light"/>
                        </a:rPr>
                        <a:t>-Integrate Spectrometer with robot arm</a:t>
                      </a:r>
                    </a:p>
                  </a:txBody>
                  <a:tcPr marL="65786" marR="65786" marT="32893" marB="32893"/>
                </a:tc>
                <a:extLst>
                  <a:ext uri="{0D108BD9-81ED-4DB2-BD59-A6C34878D82A}">
                    <a16:rowId xmlns:a16="http://schemas.microsoft.com/office/drawing/2014/main" val="629521240"/>
                  </a:ext>
                </a:extLst>
              </a:tr>
            </a:tbl>
          </a:graphicData>
        </a:graphic>
      </p:graphicFrame>
      <p:pic>
        <p:nvPicPr>
          <p:cNvPr id="4" name="Picture 3" descr="A person smiling at camera&#10;&#10;Description automatically generated">
            <a:extLst>
              <a:ext uri="{FF2B5EF4-FFF2-40B4-BE49-F238E27FC236}">
                <a16:creationId xmlns:a16="http://schemas.microsoft.com/office/drawing/2014/main" id="{BD167752-BF7F-BF9B-35F4-BD9A85998887}"/>
              </a:ext>
            </a:extLst>
          </p:cNvPr>
          <p:cNvPicPr>
            <a:picLocks noChangeAspect="1"/>
          </p:cNvPicPr>
          <p:nvPr/>
        </p:nvPicPr>
        <p:blipFill>
          <a:blip r:embed="rId5"/>
          <a:stretch>
            <a:fillRect/>
          </a:stretch>
        </p:blipFill>
        <p:spPr>
          <a:xfrm>
            <a:off x="10361398" y="-1438"/>
            <a:ext cx="1835280" cy="1239329"/>
          </a:xfrm>
          <a:prstGeom prst="rect">
            <a:avLst/>
          </a:prstGeom>
        </p:spPr>
      </p:pic>
      <p:pic>
        <p:nvPicPr>
          <p:cNvPr id="6" name="Recorded Sound">
            <a:hlinkClick r:id="" action="ppaction://media"/>
            <a:extLst>
              <a:ext uri="{FF2B5EF4-FFF2-40B4-BE49-F238E27FC236}">
                <a16:creationId xmlns:a16="http://schemas.microsoft.com/office/drawing/2014/main" id="{F9F9982E-4574-2557-B4D5-82930391E7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845" y="6143748"/>
            <a:ext cx="487363" cy="487363"/>
          </a:xfrm>
          <a:prstGeom prst="rect">
            <a:avLst/>
          </a:prstGeom>
        </p:spPr>
      </p:pic>
    </p:spTree>
    <p:extLst>
      <p:ext uri="{BB962C8B-B14F-4D97-AF65-F5344CB8AC3E}">
        <p14:creationId xmlns:p14="http://schemas.microsoft.com/office/powerpoint/2010/main" val="2564052249"/>
      </p:ext>
    </p:extLst>
  </p:cSld>
  <p:clrMapOvr>
    <a:masterClrMapping/>
  </p:clrMapOvr>
  <mc:AlternateContent xmlns:mc="http://schemas.openxmlformats.org/markup-compatibility/2006" xmlns:p14="http://schemas.microsoft.com/office/powerpoint/2010/main">
    <mc:Choice Requires="p14">
      <p:transition spd="slow" p14:dur="2000" advTm="61158"/>
    </mc:Choice>
    <mc:Fallback xmlns="">
      <p:transition spd="slow" advTm="61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8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B5FBA-21BD-262C-743A-9E530063668A}"/>
              </a:ext>
            </a:extLst>
          </p:cNvPr>
          <p:cNvSpPr>
            <a:spLocks noGrp="1"/>
          </p:cNvSpPr>
          <p:nvPr>
            <p:ph type="title"/>
          </p:nvPr>
        </p:nvSpPr>
        <p:spPr/>
        <p:txBody>
          <a:bodyPr/>
          <a:lstStyle/>
          <a:p>
            <a:r>
              <a:rPr lang="en-US"/>
              <a:t>Design Constraints</a:t>
            </a:r>
          </a:p>
        </p:txBody>
      </p:sp>
      <p:sp>
        <p:nvSpPr>
          <p:cNvPr id="3" name="Content Placeholder 2">
            <a:extLst>
              <a:ext uri="{FF2B5EF4-FFF2-40B4-BE49-F238E27FC236}">
                <a16:creationId xmlns:a16="http://schemas.microsoft.com/office/drawing/2014/main" id="{E7F95336-0ED8-E8E4-3767-809E44CEF5C6}"/>
              </a:ext>
            </a:extLst>
          </p:cNvPr>
          <p:cNvSpPr>
            <a:spLocks noGrp="1"/>
          </p:cNvSpPr>
          <p:nvPr>
            <p:ph idx="1"/>
          </p:nvPr>
        </p:nvSpPr>
        <p:spPr/>
        <p:txBody>
          <a:bodyPr vert="horz" lIns="91440" tIns="45720" rIns="91440" bIns="45720" rtlCol="0" anchor="t">
            <a:normAutofit/>
          </a:bodyPr>
          <a:lstStyle/>
          <a:p>
            <a:r>
              <a:rPr lang="en-US"/>
              <a:t>Safety – keeping beachgoers and sea life safe during operation. </a:t>
            </a:r>
          </a:p>
          <a:p>
            <a:r>
              <a:rPr lang="en-US"/>
              <a:t>Time – requires attention almost daily from all team members</a:t>
            </a:r>
          </a:p>
          <a:p>
            <a:r>
              <a:rPr lang="en-US"/>
              <a:t>Cost -  leveraging resources to help keep cost down</a:t>
            </a:r>
          </a:p>
          <a:p>
            <a:r>
              <a:rPr lang="en-US"/>
              <a:t>Durable and protection from the elements</a:t>
            </a:r>
          </a:p>
          <a:p>
            <a:r>
              <a:rPr lang="en-US"/>
              <a:t>Finding a suitable breakout board for the motor driver to test with</a:t>
            </a:r>
          </a:p>
          <a:p>
            <a:r>
              <a:rPr lang="en-US"/>
              <a:t>Mechanical design learning</a:t>
            </a:r>
          </a:p>
          <a:p>
            <a:pPr marL="0" indent="0">
              <a:buNone/>
            </a:pPr>
            <a:endParaRPr lang="en-US"/>
          </a:p>
        </p:txBody>
      </p:sp>
      <p:pic>
        <p:nvPicPr>
          <p:cNvPr id="5" name="Picture 4" descr="A person smiling at camera&#10;&#10;Description automatically generated">
            <a:extLst>
              <a:ext uri="{FF2B5EF4-FFF2-40B4-BE49-F238E27FC236}">
                <a16:creationId xmlns:a16="http://schemas.microsoft.com/office/drawing/2014/main" id="{05A8380F-E86D-F0F5-230C-611ECF11E3EF}"/>
              </a:ext>
            </a:extLst>
          </p:cNvPr>
          <p:cNvPicPr>
            <a:picLocks noChangeAspect="1"/>
          </p:cNvPicPr>
          <p:nvPr/>
        </p:nvPicPr>
        <p:blipFill>
          <a:blip r:embed="rId5"/>
          <a:stretch>
            <a:fillRect/>
          </a:stretch>
        </p:blipFill>
        <p:spPr>
          <a:xfrm>
            <a:off x="10361398" y="-1438"/>
            <a:ext cx="1835280" cy="1239329"/>
          </a:xfrm>
          <a:prstGeom prst="rect">
            <a:avLst/>
          </a:prstGeom>
        </p:spPr>
      </p:pic>
      <p:pic>
        <p:nvPicPr>
          <p:cNvPr id="4" name="Slide 47">
            <a:hlinkClick r:id="" action="ppaction://media"/>
            <a:extLst>
              <a:ext uri="{FF2B5EF4-FFF2-40B4-BE49-F238E27FC236}">
                <a16:creationId xmlns:a16="http://schemas.microsoft.com/office/drawing/2014/main" id="{B265B384-B49B-38E5-F71D-29685C45BD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74035" y="5430357"/>
            <a:ext cx="487363" cy="487363"/>
          </a:xfrm>
          <a:prstGeom prst="rect">
            <a:avLst/>
          </a:prstGeom>
        </p:spPr>
      </p:pic>
    </p:spTree>
    <p:extLst>
      <p:ext uri="{BB962C8B-B14F-4D97-AF65-F5344CB8AC3E}">
        <p14:creationId xmlns:p14="http://schemas.microsoft.com/office/powerpoint/2010/main" val="2781645459"/>
      </p:ext>
    </p:extLst>
  </p:cSld>
  <p:clrMapOvr>
    <a:masterClrMapping/>
  </p:clrMapOvr>
  <mc:AlternateContent xmlns:mc="http://schemas.openxmlformats.org/markup-compatibility/2006" xmlns:p14="http://schemas.microsoft.com/office/powerpoint/2010/main">
    <mc:Choice Requires="p14">
      <p:transition spd="slow" p14:dur="2000" advTm="88004"/>
    </mc:Choice>
    <mc:Fallback xmlns="">
      <p:transition spd="slow" advTm="88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9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E46DD-A1BE-9DB2-1C23-1C6D568A4C9B}"/>
              </a:ext>
            </a:extLst>
          </p:cNvPr>
          <p:cNvSpPr>
            <a:spLocks noGrp="1"/>
          </p:cNvSpPr>
          <p:nvPr>
            <p:ph type="title" idx="4294967295"/>
          </p:nvPr>
        </p:nvSpPr>
        <p:spPr>
          <a:xfrm>
            <a:off x="323589" y="-311345"/>
            <a:ext cx="8977313" cy="1073150"/>
          </a:xfrm>
        </p:spPr>
        <p:txBody>
          <a:bodyPr/>
          <a:lstStyle/>
          <a:p>
            <a:r>
              <a:rPr lang="en-US"/>
              <a:t>Budget</a:t>
            </a:r>
          </a:p>
        </p:txBody>
      </p:sp>
      <p:graphicFrame>
        <p:nvGraphicFramePr>
          <p:cNvPr id="5" name="Content Placeholder 3">
            <a:extLst>
              <a:ext uri="{FF2B5EF4-FFF2-40B4-BE49-F238E27FC236}">
                <a16:creationId xmlns:a16="http://schemas.microsoft.com/office/drawing/2014/main" id="{99E80569-02A3-5F4F-DD74-C3A85541A09F}"/>
              </a:ext>
            </a:extLst>
          </p:cNvPr>
          <p:cNvGraphicFramePr>
            <a:graphicFrameLocks/>
          </p:cNvGraphicFramePr>
          <p:nvPr/>
        </p:nvGraphicFramePr>
        <p:xfrm>
          <a:off x="2570728" y="759652"/>
          <a:ext cx="6732984" cy="5562579"/>
        </p:xfrm>
        <a:graphic>
          <a:graphicData uri="http://schemas.openxmlformats.org/drawingml/2006/table">
            <a:tbl>
              <a:tblPr firstRow="1" bandRow="1">
                <a:tableStyleId>{5C22544A-7EE6-4342-B048-85BDC9FD1C3A}</a:tableStyleId>
              </a:tblPr>
              <a:tblGrid>
                <a:gridCol w="2244328">
                  <a:extLst>
                    <a:ext uri="{9D8B030D-6E8A-4147-A177-3AD203B41FA5}">
                      <a16:colId xmlns:a16="http://schemas.microsoft.com/office/drawing/2014/main" val="1912253714"/>
                    </a:ext>
                  </a:extLst>
                </a:gridCol>
                <a:gridCol w="2244328">
                  <a:extLst>
                    <a:ext uri="{9D8B030D-6E8A-4147-A177-3AD203B41FA5}">
                      <a16:colId xmlns:a16="http://schemas.microsoft.com/office/drawing/2014/main" val="1895767396"/>
                    </a:ext>
                  </a:extLst>
                </a:gridCol>
                <a:gridCol w="2244328">
                  <a:extLst>
                    <a:ext uri="{9D8B030D-6E8A-4147-A177-3AD203B41FA5}">
                      <a16:colId xmlns:a16="http://schemas.microsoft.com/office/drawing/2014/main" val="853920986"/>
                    </a:ext>
                  </a:extLst>
                </a:gridCol>
              </a:tblGrid>
              <a:tr h="370840">
                <a:tc>
                  <a:txBody>
                    <a:bodyPr/>
                    <a:lstStyle/>
                    <a:p>
                      <a:r>
                        <a:rPr lang="en-US" b="1">
                          <a:solidFill>
                            <a:schemeClr val="tx1"/>
                          </a:solidFill>
                        </a:rPr>
                        <a:t>Part</a:t>
                      </a:r>
                    </a:p>
                  </a:txBody>
                  <a:tcPr/>
                </a:tc>
                <a:tc>
                  <a:txBody>
                    <a:bodyPr/>
                    <a:lstStyle/>
                    <a:p>
                      <a:r>
                        <a:rPr lang="en-US">
                          <a:solidFill>
                            <a:schemeClr val="tx1"/>
                          </a:solidFill>
                        </a:rPr>
                        <a:t>Quantity</a:t>
                      </a:r>
                    </a:p>
                  </a:txBody>
                  <a:tcPr/>
                </a:tc>
                <a:tc>
                  <a:txBody>
                    <a:bodyPr/>
                    <a:lstStyle/>
                    <a:p>
                      <a:r>
                        <a:rPr lang="en-US">
                          <a:solidFill>
                            <a:schemeClr val="tx1"/>
                          </a:solidFill>
                        </a:rPr>
                        <a:t>Price</a:t>
                      </a:r>
                      <a:endParaRPr lang="en-US" err="1">
                        <a:solidFill>
                          <a:schemeClr val="tx1"/>
                        </a:solidFill>
                      </a:endParaRPr>
                    </a:p>
                  </a:txBody>
                  <a:tcPr/>
                </a:tc>
                <a:extLst>
                  <a:ext uri="{0D108BD9-81ED-4DB2-BD59-A6C34878D82A}">
                    <a16:rowId xmlns:a16="http://schemas.microsoft.com/office/drawing/2014/main" val="2768052152"/>
                  </a:ext>
                </a:extLst>
              </a:tr>
              <a:tr h="370840">
                <a:tc>
                  <a:txBody>
                    <a:bodyPr/>
                    <a:lstStyle/>
                    <a:p>
                      <a:r>
                        <a:rPr lang="en-US"/>
                        <a:t>Wheels</a:t>
                      </a:r>
                    </a:p>
                  </a:txBody>
                  <a:tcPr/>
                </a:tc>
                <a:tc>
                  <a:txBody>
                    <a:bodyPr/>
                    <a:lstStyle/>
                    <a:p>
                      <a:r>
                        <a:rPr lang="en-US"/>
                        <a:t>4</a:t>
                      </a:r>
                    </a:p>
                  </a:txBody>
                  <a:tcPr/>
                </a:tc>
                <a:tc>
                  <a:txBody>
                    <a:bodyPr/>
                    <a:lstStyle/>
                    <a:p>
                      <a:r>
                        <a:rPr lang="en-US"/>
                        <a:t>$120</a:t>
                      </a:r>
                    </a:p>
                  </a:txBody>
                  <a:tcPr/>
                </a:tc>
                <a:extLst>
                  <a:ext uri="{0D108BD9-81ED-4DB2-BD59-A6C34878D82A}">
                    <a16:rowId xmlns:a16="http://schemas.microsoft.com/office/drawing/2014/main" val="3120548719"/>
                  </a:ext>
                </a:extLst>
              </a:tr>
              <a:tr h="370840">
                <a:tc>
                  <a:txBody>
                    <a:bodyPr/>
                    <a:lstStyle/>
                    <a:p>
                      <a:r>
                        <a:rPr lang="en-US"/>
                        <a:t>57BLF03 Motors</a:t>
                      </a:r>
                    </a:p>
                  </a:txBody>
                  <a:tcPr/>
                </a:tc>
                <a:tc>
                  <a:txBody>
                    <a:bodyPr/>
                    <a:lstStyle/>
                    <a:p>
                      <a:r>
                        <a:rPr lang="en-US"/>
                        <a:t>4</a:t>
                      </a:r>
                    </a:p>
                  </a:txBody>
                  <a:tcPr/>
                </a:tc>
                <a:tc>
                  <a:txBody>
                    <a:bodyPr/>
                    <a:lstStyle/>
                    <a:p>
                      <a:r>
                        <a:rPr lang="en-US"/>
                        <a:t>$144</a:t>
                      </a:r>
                    </a:p>
                  </a:txBody>
                  <a:tcPr/>
                </a:tc>
                <a:extLst>
                  <a:ext uri="{0D108BD9-81ED-4DB2-BD59-A6C34878D82A}">
                    <a16:rowId xmlns:a16="http://schemas.microsoft.com/office/drawing/2014/main" val="1572267896"/>
                  </a:ext>
                </a:extLst>
              </a:tr>
              <a:tr h="370840">
                <a:tc>
                  <a:txBody>
                    <a:bodyPr/>
                    <a:lstStyle/>
                    <a:p>
                      <a:r>
                        <a:rPr lang="en-US"/>
                        <a:t>HC-SR04 Sensor</a:t>
                      </a:r>
                    </a:p>
                  </a:txBody>
                  <a:tcPr/>
                </a:tc>
                <a:tc>
                  <a:txBody>
                    <a:bodyPr/>
                    <a:lstStyle/>
                    <a:p>
                      <a:r>
                        <a:rPr lang="en-US"/>
                        <a:t>2</a:t>
                      </a:r>
                    </a:p>
                  </a:txBody>
                  <a:tcPr/>
                </a:tc>
                <a:tc>
                  <a:txBody>
                    <a:bodyPr/>
                    <a:lstStyle/>
                    <a:p>
                      <a:r>
                        <a:rPr lang="en-US"/>
                        <a:t>$18</a:t>
                      </a:r>
                    </a:p>
                  </a:txBody>
                  <a:tcPr/>
                </a:tc>
                <a:extLst>
                  <a:ext uri="{0D108BD9-81ED-4DB2-BD59-A6C34878D82A}">
                    <a16:rowId xmlns:a16="http://schemas.microsoft.com/office/drawing/2014/main" val="71671873"/>
                  </a:ext>
                </a:extLst>
              </a:tr>
              <a:tr h="370839">
                <a:tc>
                  <a:txBody>
                    <a:bodyPr/>
                    <a:lstStyle/>
                    <a:p>
                      <a:pPr lvl="0">
                        <a:buNone/>
                      </a:pPr>
                      <a:r>
                        <a:rPr lang="en-US"/>
                        <a:t>Battery EXP12200</a:t>
                      </a:r>
                    </a:p>
                  </a:txBody>
                  <a:tcPr/>
                </a:tc>
                <a:tc>
                  <a:txBody>
                    <a:bodyPr/>
                    <a:lstStyle/>
                    <a:p>
                      <a:pPr lvl="0">
                        <a:buNone/>
                      </a:pPr>
                      <a:r>
                        <a:rPr lang="en-US"/>
                        <a:t>2</a:t>
                      </a:r>
                    </a:p>
                  </a:txBody>
                  <a:tcPr/>
                </a:tc>
                <a:tc>
                  <a:txBody>
                    <a:bodyPr/>
                    <a:lstStyle/>
                    <a:p>
                      <a:pPr lvl="0">
                        <a:buNone/>
                      </a:pPr>
                      <a:r>
                        <a:rPr lang="en-US"/>
                        <a:t>$80</a:t>
                      </a:r>
                    </a:p>
                  </a:txBody>
                  <a:tcPr/>
                </a:tc>
                <a:extLst>
                  <a:ext uri="{0D108BD9-81ED-4DB2-BD59-A6C34878D82A}">
                    <a16:rowId xmlns:a16="http://schemas.microsoft.com/office/drawing/2014/main" val="3932749024"/>
                  </a:ext>
                </a:extLst>
              </a:tr>
              <a:tr h="370838">
                <a:tc>
                  <a:txBody>
                    <a:bodyPr/>
                    <a:lstStyle/>
                    <a:p>
                      <a:pPr lvl="0">
                        <a:buNone/>
                      </a:pPr>
                      <a:r>
                        <a:rPr lang="en-US"/>
                        <a:t>ESP32</a:t>
                      </a:r>
                    </a:p>
                  </a:txBody>
                  <a:tcPr/>
                </a:tc>
                <a:tc>
                  <a:txBody>
                    <a:bodyPr/>
                    <a:lstStyle/>
                    <a:p>
                      <a:pPr lvl="0">
                        <a:buNone/>
                      </a:pPr>
                      <a:r>
                        <a:rPr lang="en-US"/>
                        <a:t>1</a:t>
                      </a:r>
                    </a:p>
                  </a:txBody>
                  <a:tcPr/>
                </a:tc>
                <a:tc>
                  <a:txBody>
                    <a:bodyPr/>
                    <a:lstStyle/>
                    <a:p>
                      <a:pPr lvl="0">
                        <a:buNone/>
                      </a:pPr>
                      <a:r>
                        <a:rPr lang="en-US"/>
                        <a:t>$10</a:t>
                      </a:r>
                    </a:p>
                  </a:txBody>
                  <a:tcPr/>
                </a:tc>
                <a:extLst>
                  <a:ext uri="{0D108BD9-81ED-4DB2-BD59-A6C34878D82A}">
                    <a16:rowId xmlns:a16="http://schemas.microsoft.com/office/drawing/2014/main" val="629521240"/>
                  </a:ext>
                </a:extLst>
              </a:tr>
              <a:tr h="370838">
                <a:tc>
                  <a:txBody>
                    <a:bodyPr/>
                    <a:lstStyle/>
                    <a:p>
                      <a:pPr lvl="0">
                        <a:buNone/>
                      </a:pPr>
                      <a:r>
                        <a:rPr lang="en-US"/>
                        <a:t>Raspberry Pi 4</a:t>
                      </a:r>
                    </a:p>
                  </a:txBody>
                  <a:tcPr/>
                </a:tc>
                <a:tc>
                  <a:txBody>
                    <a:bodyPr/>
                    <a:lstStyle/>
                    <a:p>
                      <a:pPr lvl="0">
                        <a:buNone/>
                      </a:pPr>
                      <a:r>
                        <a:rPr lang="en-US"/>
                        <a:t>1</a:t>
                      </a:r>
                    </a:p>
                  </a:txBody>
                  <a:tcPr/>
                </a:tc>
                <a:tc>
                  <a:txBody>
                    <a:bodyPr/>
                    <a:lstStyle/>
                    <a:p>
                      <a:pPr lvl="0">
                        <a:buNone/>
                      </a:pPr>
                      <a:r>
                        <a:rPr lang="en-US"/>
                        <a:t>$60</a:t>
                      </a:r>
                    </a:p>
                  </a:txBody>
                  <a:tcPr/>
                </a:tc>
                <a:extLst>
                  <a:ext uri="{0D108BD9-81ED-4DB2-BD59-A6C34878D82A}">
                    <a16:rowId xmlns:a16="http://schemas.microsoft.com/office/drawing/2014/main" val="555617814"/>
                  </a:ext>
                </a:extLst>
              </a:tr>
              <a:tr h="370838">
                <a:tc>
                  <a:txBody>
                    <a:bodyPr/>
                    <a:lstStyle/>
                    <a:p>
                      <a:pPr lvl="0">
                        <a:buNone/>
                      </a:pPr>
                      <a:r>
                        <a:rPr lang="en-US"/>
                        <a:t>Meca500 Arm</a:t>
                      </a:r>
                    </a:p>
                  </a:txBody>
                  <a:tcPr/>
                </a:tc>
                <a:tc>
                  <a:txBody>
                    <a:bodyPr/>
                    <a:lstStyle/>
                    <a:p>
                      <a:pPr lvl="0">
                        <a:buNone/>
                      </a:pPr>
                      <a:r>
                        <a:rPr lang="en-US"/>
                        <a:t>1</a:t>
                      </a:r>
                    </a:p>
                  </a:txBody>
                  <a:tcPr/>
                </a:tc>
                <a:tc>
                  <a:txBody>
                    <a:bodyPr/>
                    <a:lstStyle/>
                    <a:p>
                      <a:pPr lvl="0">
                        <a:buNone/>
                      </a:pPr>
                      <a:r>
                        <a:rPr lang="en-US"/>
                        <a:t>On Loan</a:t>
                      </a:r>
                    </a:p>
                  </a:txBody>
                  <a:tcPr/>
                </a:tc>
                <a:extLst>
                  <a:ext uri="{0D108BD9-81ED-4DB2-BD59-A6C34878D82A}">
                    <a16:rowId xmlns:a16="http://schemas.microsoft.com/office/drawing/2014/main" val="474680918"/>
                  </a:ext>
                </a:extLst>
              </a:tr>
              <a:tr h="370838">
                <a:tc>
                  <a:txBody>
                    <a:bodyPr/>
                    <a:lstStyle/>
                    <a:p>
                      <a:pPr lvl="0">
                        <a:buNone/>
                      </a:pPr>
                      <a:r>
                        <a:rPr lang="en-US"/>
                        <a:t>Robot Claw</a:t>
                      </a:r>
                    </a:p>
                  </a:txBody>
                  <a:tcPr/>
                </a:tc>
                <a:tc>
                  <a:txBody>
                    <a:bodyPr/>
                    <a:lstStyle/>
                    <a:p>
                      <a:pPr lvl="0">
                        <a:buNone/>
                      </a:pPr>
                      <a:r>
                        <a:rPr lang="en-US"/>
                        <a:t>1</a:t>
                      </a:r>
                    </a:p>
                  </a:txBody>
                  <a:tcPr/>
                </a:tc>
                <a:tc>
                  <a:txBody>
                    <a:bodyPr/>
                    <a:lstStyle/>
                    <a:p>
                      <a:pPr lvl="0">
                        <a:buNone/>
                      </a:pPr>
                      <a:r>
                        <a:rPr lang="en-US"/>
                        <a:t>On Loan</a:t>
                      </a:r>
                    </a:p>
                  </a:txBody>
                  <a:tcPr/>
                </a:tc>
                <a:extLst>
                  <a:ext uri="{0D108BD9-81ED-4DB2-BD59-A6C34878D82A}">
                    <a16:rowId xmlns:a16="http://schemas.microsoft.com/office/drawing/2014/main" val="1802593636"/>
                  </a:ext>
                </a:extLst>
              </a:tr>
              <a:tr h="370838">
                <a:tc>
                  <a:txBody>
                    <a:bodyPr/>
                    <a:lstStyle/>
                    <a:p>
                      <a:pPr lvl="0">
                        <a:buNone/>
                      </a:pPr>
                      <a:r>
                        <a:rPr lang="en-US"/>
                        <a:t>LiDAR Puck</a:t>
                      </a:r>
                    </a:p>
                  </a:txBody>
                  <a:tcPr/>
                </a:tc>
                <a:tc>
                  <a:txBody>
                    <a:bodyPr/>
                    <a:lstStyle/>
                    <a:p>
                      <a:pPr lvl="0">
                        <a:buNone/>
                      </a:pPr>
                      <a:r>
                        <a:rPr lang="en-US"/>
                        <a:t>1</a:t>
                      </a:r>
                    </a:p>
                  </a:txBody>
                  <a:tcPr/>
                </a:tc>
                <a:tc>
                  <a:txBody>
                    <a:bodyPr/>
                    <a:lstStyle/>
                    <a:p>
                      <a:pPr lvl="0">
                        <a:buNone/>
                      </a:pPr>
                      <a:r>
                        <a:rPr lang="en-US"/>
                        <a:t>$98</a:t>
                      </a:r>
                    </a:p>
                  </a:txBody>
                  <a:tcPr/>
                </a:tc>
                <a:extLst>
                  <a:ext uri="{0D108BD9-81ED-4DB2-BD59-A6C34878D82A}">
                    <a16:rowId xmlns:a16="http://schemas.microsoft.com/office/drawing/2014/main" val="38535013"/>
                  </a:ext>
                </a:extLst>
              </a:tr>
              <a:tr h="370838">
                <a:tc>
                  <a:txBody>
                    <a:bodyPr/>
                    <a:lstStyle/>
                    <a:p>
                      <a:pPr lvl="0">
                        <a:buNone/>
                      </a:pPr>
                      <a:r>
                        <a:rPr lang="en-US"/>
                        <a:t>Rasp Pi Camera</a:t>
                      </a:r>
                    </a:p>
                  </a:txBody>
                  <a:tcPr/>
                </a:tc>
                <a:tc>
                  <a:txBody>
                    <a:bodyPr/>
                    <a:lstStyle/>
                    <a:p>
                      <a:pPr lvl="0">
                        <a:buNone/>
                      </a:pPr>
                      <a:r>
                        <a:rPr lang="en-US"/>
                        <a:t>1</a:t>
                      </a:r>
                    </a:p>
                  </a:txBody>
                  <a:tcPr/>
                </a:tc>
                <a:tc>
                  <a:txBody>
                    <a:bodyPr/>
                    <a:lstStyle/>
                    <a:p>
                      <a:pPr lvl="0">
                        <a:buNone/>
                      </a:pPr>
                      <a:r>
                        <a:rPr lang="en-US"/>
                        <a:t>$36</a:t>
                      </a:r>
                    </a:p>
                  </a:txBody>
                  <a:tcPr/>
                </a:tc>
                <a:extLst>
                  <a:ext uri="{0D108BD9-81ED-4DB2-BD59-A6C34878D82A}">
                    <a16:rowId xmlns:a16="http://schemas.microsoft.com/office/drawing/2014/main" val="1964933008"/>
                  </a:ext>
                </a:extLst>
              </a:tr>
              <a:tr h="370838">
                <a:tc>
                  <a:txBody>
                    <a:bodyPr/>
                    <a:lstStyle/>
                    <a:p>
                      <a:pPr lvl="0">
                        <a:buNone/>
                      </a:pPr>
                      <a:r>
                        <a:rPr lang="en-US"/>
                        <a:t>Enclosure</a:t>
                      </a:r>
                    </a:p>
                  </a:txBody>
                  <a:tcPr/>
                </a:tc>
                <a:tc>
                  <a:txBody>
                    <a:bodyPr/>
                    <a:lstStyle/>
                    <a:p>
                      <a:pPr lvl="0">
                        <a:buNone/>
                      </a:pPr>
                      <a:r>
                        <a:rPr lang="en-US"/>
                        <a:t>1</a:t>
                      </a:r>
                    </a:p>
                  </a:txBody>
                  <a:tcPr/>
                </a:tc>
                <a:tc>
                  <a:txBody>
                    <a:bodyPr/>
                    <a:lstStyle/>
                    <a:p>
                      <a:pPr lvl="0">
                        <a:buNone/>
                      </a:pPr>
                      <a:r>
                        <a:rPr lang="en-US"/>
                        <a:t>Donation</a:t>
                      </a:r>
                    </a:p>
                  </a:txBody>
                  <a:tcPr/>
                </a:tc>
                <a:extLst>
                  <a:ext uri="{0D108BD9-81ED-4DB2-BD59-A6C34878D82A}">
                    <a16:rowId xmlns:a16="http://schemas.microsoft.com/office/drawing/2014/main" val="2837107587"/>
                  </a:ext>
                </a:extLst>
              </a:tr>
              <a:tr h="370838">
                <a:tc>
                  <a:txBody>
                    <a:bodyPr/>
                    <a:lstStyle/>
                    <a:p>
                      <a:pPr lvl="0">
                        <a:buNone/>
                      </a:pPr>
                      <a:r>
                        <a:rPr lang="en-US" sz="1600"/>
                        <a:t>Misc Wiring/connectors</a:t>
                      </a:r>
                    </a:p>
                  </a:txBody>
                  <a:tcPr/>
                </a:tc>
                <a:tc>
                  <a:txBody>
                    <a:bodyPr/>
                    <a:lstStyle/>
                    <a:p>
                      <a:pPr lvl="0">
                        <a:buNone/>
                      </a:pPr>
                      <a:r>
                        <a:rPr lang="en-US"/>
                        <a:t>1</a:t>
                      </a:r>
                    </a:p>
                  </a:txBody>
                  <a:tcPr/>
                </a:tc>
                <a:tc>
                  <a:txBody>
                    <a:bodyPr/>
                    <a:lstStyle/>
                    <a:p>
                      <a:pPr lvl="0">
                        <a:buNone/>
                      </a:pPr>
                      <a:r>
                        <a:rPr lang="en-US"/>
                        <a:t>Donation</a:t>
                      </a:r>
                    </a:p>
                  </a:txBody>
                  <a:tcPr/>
                </a:tc>
                <a:extLst>
                  <a:ext uri="{0D108BD9-81ED-4DB2-BD59-A6C34878D82A}">
                    <a16:rowId xmlns:a16="http://schemas.microsoft.com/office/drawing/2014/main" val="1909259813"/>
                  </a:ext>
                </a:extLst>
              </a:tr>
              <a:tr h="370838">
                <a:tc>
                  <a:txBody>
                    <a:bodyPr/>
                    <a:lstStyle/>
                    <a:p>
                      <a:pPr lvl="0">
                        <a:buNone/>
                      </a:pPr>
                      <a:r>
                        <a:rPr lang="en-US" sz="1800"/>
                        <a:t>Spectro Slit</a:t>
                      </a:r>
                    </a:p>
                  </a:txBody>
                  <a:tcPr/>
                </a:tc>
                <a:tc>
                  <a:txBody>
                    <a:bodyPr/>
                    <a:lstStyle/>
                    <a:p>
                      <a:pPr lvl="0">
                        <a:buNone/>
                      </a:pPr>
                      <a:r>
                        <a:rPr lang="en-US"/>
                        <a:t>1</a:t>
                      </a:r>
                    </a:p>
                  </a:txBody>
                  <a:tcPr/>
                </a:tc>
                <a:tc>
                  <a:txBody>
                    <a:bodyPr/>
                    <a:lstStyle/>
                    <a:p>
                      <a:pPr lvl="0">
                        <a:buNone/>
                      </a:pPr>
                      <a:r>
                        <a:rPr lang="en-US"/>
                        <a:t>$113</a:t>
                      </a:r>
                    </a:p>
                  </a:txBody>
                  <a:tcPr/>
                </a:tc>
                <a:extLst>
                  <a:ext uri="{0D108BD9-81ED-4DB2-BD59-A6C34878D82A}">
                    <a16:rowId xmlns:a16="http://schemas.microsoft.com/office/drawing/2014/main" val="682309372"/>
                  </a:ext>
                </a:extLst>
              </a:tr>
              <a:tr h="370838">
                <a:tc>
                  <a:txBody>
                    <a:bodyPr/>
                    <a:lstStyle/>
                    <a:p>
                      <a:pPr lvl="0">
                        <a:buNone/>
                      </a:pPr>
                      <a:r>
                        <a:rPr lang="en-US" sz="1600"/>
                        <a:t>Spectro Mirror</a:t>
                      </a:r>
                    </a:p>
                  </a:txBody>
                  <a:tcPr/>
                </a:tc>
                <a:tc>
                  <a:txBody>
                    <a:bodyPr/>
                    <a:lstStyle/>
                    <a:p>
                      <a:pPr lvl="0">
                        <a:buNone/>
                      </a:pPr>
                      <a:r>
                        <a:rPr lang="en-US"/>
                        <a:t>2</a:t>
                      </a:r>
                    </a:p>
                  </a:txBody>
                  <a:tcPr/>
                </a:tc>
                <a:tc>
                  <a:txBody>
                    <a:bodyPr/>
                    <a:lstStyle/>
                    <a:p>
                      <a:pPr lvl="0">
                        <a:buNone/>
                      </a:pPr>
                      <a:r>
                        <a:rPr lang="en-US"/>
                        <a:t>$133</a:t>
                      </a:r>
                    </a:p>
                  </a:txBody>
                  <a:tcPr/>
                </a:tc>
                <a:extLst>
                  <a:ext uri="{0D108BD9-81ED-4DB2-BD59-A6C34878D82A}">
                    <a16:rowId xmlns:a16="http://schemas.microsoft.com/office/drawing/2014/main" val="151219232"/>
                  </a:ext>
                </a:extLst>
              </a:tr>
            </a:tbl>
          </a:graphicData>
        </a:graphic>
      </p:graphicFrame>
      <p:pic>
        <p:nvPicPr>
          <p:cNvPr id="4" name="Picture 3" descr="A person smiling at camera&#10;&#10;Description automatically generated">
            <a:extLst>
              <a:ext uri="{FF2B5EF4-FFF2-40B4-BE49-F238E27FC236}">
                <a16:creationId xmlns:a16="http://schemas.microsoft.com/office/drawing/2014/main" id="{48B5C6DF-E229-F3D9-BB58-52153279C7B5}"/>
              </a:ext>
            </a:extLst>
          </p:cNvPr>
          <p:cNvPicPr>
            <a:picLocks noChangeAspect="1"/>
          </p:cNvPicPr>
          <p:nvPr/>
        </p:nvPicPr>
        <p:blipFill>
          <a:blip r:embed="rId5"/>
          <a:stretch>
            <a:fillRect/>
          </a:stretch>
        </p:blipFill>
        <p:spPr>
          <a:xfrm>
            <a:off x="10361398" y="-1438"/>
            <a:ext cx="1835280" cy="1239329"/>
          </a:xfrm>
          <a:prstGeom prst="rect">
            <a:avLst/>
          </a:prstGeom>
        </p:spPr>
      </p:pic>
      <p:pic>
        <p:nvPicPr>
          <p:cNvPr id="3" name="Recorded Sound">
            <a:hlinkClick r:id="" action="ppaction://media"/>
            <a:extLst>
              <a:ext uri="{FF2B5EF4-FFF2-40B4-BE49-F238E27FC236}">
                <a16:creationId xmlns:a16="http://schemas.microsoft.com/office/drawing/2014/main" id="{4BF4F7AF-8D25-5AA4-56A4-93E4C4EA5A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30205" y="5546725"/>
            <a:ext cx="487363" cy="487363"/>
          </a:xfrm>
          <a:prstGeom prst="rect">
            <a:avLst/>
          </a:prstGeom>
        </p:spPr>
      </p:pic>
    </p:spTree>
    <p:extLst>
      <p:ext uri="{BB962C8B-B14F-4D97-AF65-F5344CB8AC3E}">
        <p14:creationId xmlns:p14="http://schemas.microsoft.com/office/powerpoint/2010/main" val="2280952179"/>
      </p:ext>
    </p:extLst>
  </p:cSld>
  <p:clrMapOvr>
    <a:masterClrMapping/>
  </p:clrMapOvr>
  <mc:AlternateContent xmlns:mc="http://schemas.openxmlformats.org/markup-compatibility/2006" xmlns:p14="http://schemas.microsoft.com/office/powerpoint/2010/main">
    <mc:Choice Requires="p14">
      <p:transition spd="slow" p14:dur="2000" advTm="10561"/>
    </mc:Choice>
    <mc:Fallback xmlns="">
      <p:transition spd="slow" advTm="10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DED3-7616-A997-ACA8-4B40E3F2A8C4}"/>
              </a:ext>
            </a:extLst>
          </p:cNvPr>
          <p:cNvSpPr>
            <a:spLocks noGrp="1"/>
          </p:cNvSpPr>
          <p:nvPr>
            <p:ph type="title"/>
          </p:nvPr>
        </p:nvSpPr>
        <p:spPr>
          <a:xfrm>
            <a:off x="986653" y="964885"/>
            <a:ext cx="8977511" cy="664204"/>
          </a:xfrm>
        </p:spPr>
        <p:txBody>
          <a:bodyPr/>
          <a:lstStyle/>
          <a:p>
            <a:r>
              <a:rPr lang="en-US"/>
              <a:t>Future Milestones</a:t>
            </a:r>
          </a:p>
        </p:txBody>
      </p:sp>
      <p:graphicFrame>
        <p:nvGraphicFramePr>
          <p:cNvPr id="4" name="Content Placeholder 3">
            <a:extLst>
              <a:ext uri="{FF2B5EF4-FFF2-40B4-BE49-F238E27FC236}">
                <a16:creationId xmlns:a16="http://schemas.microsoft.com/office/drawing/2014/main" id="{CEBCC589-38C8-A8E3-7F3D-2081F42E14EB}"/>
              </a:ext>
            </a:extLst>
          </p:cNvPr>
          <p:cNvGraphicFramePr>
            <a:graphicFrameLocks noGrp="1"/>
          </p:cNvGraphicFramePr>
          <p:nvPr>
            <p:ph idx="1"/>
            <p:extLst>
              <p:ext uri="{D42A27DB-BD31-4B8C-83A1-F6EECF244321}">
                <p14:modId xmlns:p14="http://schemas.microsoft.com/office/powerpoint/2010/main" val="3823841957"/>
              </p:ext>
            </p:extLst>
          </p:nvPr>
        </p:nvGraphicFramePr>
        <p:xfrm>
          <a:off x="986653" y="1629089"/>
          <a:ext cx="7709142" cy="31416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descr="A person in a white dress&#10;&#10;Description automatically generated">
            <a:extLst>
              <a:ext uri="{FF2B5EF4-FFF2-40B4-BE49-F238E27FC236}">
                <a16:creationId xmlns:a16="http://schemas.microsoft.com/office/drawing/2014/main" id="{0D40354B-287C-0B23-8B10-BA29F0800FAD}"/>
              </a:ext>
            </a:extLst>
          </p:cNvPr>
          <p:cNvPicPr>
            <a:picLocks noChangeAspect="1"/>
          </p:cNvPicPr>
          <p:nvPr/>
        </p:nvPicPr>
        <p:blipFill rotWithShape="1">
          <a:blip r:embed="rId10">
            <a:extLst>
              <a:ext uri="{28A0092B-C50C-407E-A947-70E740481C1C}">
                <a14:useLocalDpi xmlns:a14="http://schemas.microsoft.com/office/drawing/2010/main" val="0"/>
              </a:ext>
            </a:extLst>
          </a:blip>
          <a:srcRect l="20937" t="12722" r="25909" b="7195"/>
          <a:stretch/>
        </p:blipFill>
        <p:spPr>
          <a:xfrm rot="5400000">
            <a:off x="10628727" y="-95378"/>
            <a:ext cx="1467894" cy="1658653"/>
          </a:xfrm>
          <a:prstGeom prst="rect">
            <a:avLst/>
          </a:prstGeom>
        </p:spPr>
      </p:pic>
      <p:pic>
        <p:nvPicPr>
          <p:cNvPr id="1026" name="Picture 2">
            <a:extLst>
              <a:ext uri="{FF2B5EF4-FFF2-40B4-BE49-F238E27FC236}">
                <a16:creationId xmlns:a16="http://schemas.microsoft.com/office/drawing/2014/main" id="{3CD4C493-F2EB-2A74-0CBA-E7AA0AA1565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5990" b="15705"/>
          <a:stretch/>
        </p:blipFill>
        <p:spPr bwMode="auto">
          <a:xfrm>
            <a:off x="7895964" y="3484392"/>
            <a:ext cx="3309384" cy="2572720"/>
          </a:xfrm>
          <a:prstGeom prst="rect">
            <a:avLst/>
          </a:prstGeom>
          <a:noFill/>
          <a:extLst>
            <a:ext uri="{909E8E84-426E-40DD-AFC4-6F175D3DCCD1}">
              <a14:hiddenFill xmlns:a14="http://schemas.microsoft.com/office/drawing/2010/main">
                <a:solidFill>
                  <a:srgbClr val="FFFFFF"/>
                </a:solidFill>
              </a14:hiddenFill>
            </a:ext>
          </a:extLst>
        </p:spPr>
      </p:pic>
      <p:pic>
        <p:nvPicPr>
          <p:cNvPr id="23" name="Audio 22">
            <a:extLst>
              <a:ext uri="{FF2B5EF4-FFF2-40B4-BE49-F238E27FC236}">
                <a16:creationId xmlns:a16="http://schemas.microsoft.com/office/drawing/2014/main" id="{1D9DC588-4E3A-CB35-B2F1-B0B1FA0FFE5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17687109"/>
      </p:ext>
    </p:extLst>
  </p:cSld>
  <p:clrMapOvr>
    <a:masterClrMapping/>
  </p:clrMapOvr>
  <mc:AlternateContent xmlns:mc="http://schemas.openxmlformats.org/markup-compatibility/2006" xmlns:p14="http://schemas.microsoft.com/office/powerpoint/2010/main">
    <mc:Choice Requires="p14">
      <p:transition spd="slow" p14:dur="2000" advTm="47740"/>
    </mc:Choice>
    <mc:Fallback xmlns="">
      <p:transition spd="slow" advTm="47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97BC3-587B-0099-6D92-9BFC11C7F54C}"/>
              </a:ext>
            </a:extLst>
          </p:cNvPr>
          <p:cNvSpPr>
            <a:spLocks noGrp="1"/>
          </p:cNvSpPr>
          <p:nvPr>
            <p:ph type="title"/>
          </p:nvPr>
        </p:nvSpPr>
        <p:spPr>
          <a:xfrm>
            <a:off x="458255" y="-307248"/>
            <a:ext cx="8977511" cy="1073825"/>
          </a:xfrm>
        </p:spPr>
        <p:txBody>
          <a:bodyPr/>
          <a:lstStyle/>
          <a:p>
            <a:r>
              <a:rPr lang="en-US"/>
              <a:t>Specifications</a:t>
            </a:r>
          </a:p>
        </p:txBody>
      </p:sp>
      <p:graphicFrame>
        <p:nvGraphicFramePr>
          <p:cNvPr id="4" name="Content Placeholder 3">
            <a:extLst>
              <a:ext uri="{FF2B5EF4-FFF2-40B4-BE49-F238E27FC236}">
                <a16:creationId xmlns:a16="http://schemas.microsoft.com/office/drawing/2014/main" id="{DD8EFCAC-262E-5784-73CB-FC0DD0954BA6}"/>
              </a:ext>
            </a:extLst>
          </p:cNvPr>
          <p:cNvGraphicFramePr>
            <a:graphicFrameLocks noGrp="1"/>
          </p:cNvGraphicFramePr>
          <p:nvPr>
            <p:ph idx="1"/>
            <p:extLst>
              <p:ext uri="{D42A27DB-BD31-4B8C-83A1-F6EECF244321}">
                <p14:modId xmlns:p14="http://schemas.microsoft.com/office/powerpoint/2010/main" val="3382851719"/>
              </p:ext>
            </p:extLst>
          </p:nvPr>
        </p:nvGraphicFramePr>
        <p:xfrm>
          <a:off x="361812" y="767482"/>
          <a:ext cx="11472921" cy="6035040"/>
        </p:xfrm>
        <a:graphic>
          <a:graphicData uri="http://schemas.openxmlformats.org/drawingml/2006/table">
            <a:tbl>
              <a:tblPr firstRow="1" bandRow="1">
                <a:tableStyleId>{5C22544A-7EE6-4342-B048-85BDC9FD1C3A}</a:tableStyleId>
              </a:tblPr>
              <a:tblGrid>
                <a:gridCol w="3824307">
                  <a:extLst>
                    <a:ext uri="{9D8B030D-6E8A-4147-A177-3AD203B41FA5}">
                      <a16:colId xmlns:a16="http://schemas.microsoft.com/office/drawing/2014/main" val="739889344"/>
                    </a:ext>
                  </a:extLst>
                </a:gridCol>
                <a:gridCol w="3824307">
                  <a:extLst>
                    <a:ext uri="{9D8B030D-6E8A-4147-A177-3AD203B41FA5}">
                      <a16:colId xmlns:a16="http://schemas.microsoft.com/office/drawing/2014/main" val="1360609786"/>
                    </a:ext>
                  </a:extLst>
                </a:gridCol>
                <a:gridCol w="3824307">
                  <a:extLst>
                    <a:ext uri="{9D8B030D-6E8A-4147-A177-3AD203B41FA5}">
                      <a16:colId xmlns:a16="http://schemas.microsoft.com/office/drawing/2014/main" val="1235157068"/>
                    </a:ext>
                  </a:extLst>
                </a:gridCol>
              </a:tblGrid>
              <a:tr h="249839">
                <a:tc>
                  <a:txBody>
                    <a:bodyPr/>
                    <a:lstStyle/>
                    <a:p>
                      <a:r>
                        <a:rPr lang="en-US" sz="1200" b="1">
                          <a:latin typeface="Trade Gothic Next Cond"/>
                        </a:rPr>
                        <a:t>Component(s)</a:t>
                      </a:r>
                    </a:p>
                  </a:txBody>
                  <a:tcPr/>
                </a:tc>
                <a:tc>
                  <a:txBody>
                    <a:bodyPr/>
                    <a:lstStyle/>
                    <a:p>
                      <a:r>
                        <a:rPr lang="en-US" sz="1200" b="1">
                          <a:latin typeface="Trade Gothic Next Cond"/>
                        </a:rPr>
                        <a:t>Parameter</a:t>
                      </a:r>
                      <a:endParaRPr lang="en-US" sz="1200" b="1" err="1">
                        <a:latin typeface="Trade Gothic Next Cond"/>
                      </a:endParaRPr>
                    </a:p>
                  </a:txBody>
                  <a:tcPr/>
                </a:tc>
                <a:tc>
                  <a:txBody>
                    <a:bodyPr/>
                    <a:lstStyle/>
                    <a:p>
                      <a:r>
                        <a:rPr lang="en-US" sz="1200" b="1">
                          <a:latin typeface="Trade Gothic Next Cond"/>
                        </a:rPr>
                        <a:t>Specification</a:t>
                      </a:r>
                    </a:p>
                  </a:txBody>
                  <a:tcPr/>
                </a:tc>
                <a:extLst>
                  <a:ext uri="{0D108BD9-81ED-4DB2-BD59-A6C34878D82A}">
                    <a16:rowId xmlns:a16="http://schemas.microsoft.com/office/drawing/2014/main" val="2587644089"/>
                  </a:ext>
                </a:extLst>
              </a:tr>
              <a:tr h="540425">
                <a:tc>
                  <a:txBody>
                    <a:bodyPr/>
                    <a:lstStyle/>
                    <a:p>
                      <a:r>
                        <a:rPr lang="en-US" sz="1200">
                          <a:highlight>
                            <a:srgbClr val="FFFF00"/>
                          </a:highlight>
                          <a:latin typeface="Trade Gothic Next Cond"/>
                        </a:rPr>
                        <a:t>Meca500 Industrial Robot Arm</a:t>
                      </a:r>
                    </a:p>
                  </a:txBody>
                  <a:tcPr/>
                </a:tc>
                <a:tc>
                  <a:txBody>
                    <a:bodyPr/>
                    <a:lstStyle/>
                    <a:p>
                      <a:r>
                        <a:rPr lang="en-US" sz="1200">
                          <a:latin typeface="Trade Gothic Next Cond"/>
                        </a:rPr>
                        <a:t>Payload,</a:t>
                      </a:r>
                    </a:p>
                    <a:p>
                      <a:pPr lvl="0">
                        <a:buNone/>
                      </a:pPr>
                      <a:r>
                        <a:rPr lang="en-US" sz="1200">
                          <a:latin typeface="Trade Gothic Next Cond"/>
                        </a:rPr>
                        <a:t>Reach</a:t>
                      </a:r>
                    </a:p>
                    <a:p>
                      <a:pPr lvl="0">
                        <a:buNone/>
                      </a:pPr>
                      <a:r>
                        <a:rPr lang="en-US" sz="1200">
                          <a:latin typeface="Trade Gothic Next Cond"/>
                        </a:rPr>
                        <a:t>Speed</a:t>
                      </a:r>
                    </a:p>
                  </a:txBody>
                  <a:tcPr/>
                </a:tc>
                <a:tc>
                  <a:txBody>
                    <a:bodyPr/>
                    <a:lstStyle/>
                    <a:p>
                      <a:pPr lvl="0" algn="just">
                        <a:lnSpc>
                          <a:spcPct val="100000"/>
                        </a:lnSpc>
                        <a:spcBef>
                          <a:spcPts val="0"/>
                        </a:spcBef>
                        <a:spcAft>
                          <a:spcPts val="0"/>
                        </a:spcAft>
                        <a:buNone/>
                      </a:pPr>
                      <a:r>
                        <a:rPr lang="en-US" sz="1200" b="0" i="0" u="none" strike="noStrike" noProof="0">
                          <a:solidFill>
                            <a:srgbClr val="1D1C1D"/>
                          </a:solidFill>
                          <a:latin typeface="Trade Gothic Next Cond"/>
                        </a:rPr>
                        <a:t> 0.5kg</a:t>
                      </a:r>
                      <a:endParaRPr lang="en-US" sz="1200">
                        <a:latin typeface="Trade Gothic Next Cond"/>
                      </a:endParaRPr>
                    </a:p>
                    <a:p>
                      <a:pPr lvl="0" algn="just">
                        <a:lnSpc>
                          <a:spcPct val="100000"/>
                        </a:lnSpc>
                        <a:spcBef>
                          <a:spcPts val="0"/>
                        </a:spcBef>
                        <a:spcAft>
                          <a:spcPts val="0"/>
                        </a:spcAft>
                        <a:buNone/>
                      </a:pPr>
                      <a:r>
                        <a:rPr lang="en-US" sz="1200" b="0" i="0" u="none" strike="noStrike" noProof="0">
                          <a:solidFill>
                            <a:srgbClr val="1D1C1D"/>
                          </a:solidFill>
                          <a:latin typeface="Trade Gothic Next Cond"/>
                        </a:rPr>
                        <a:t> 0.33m</a:t>
                      </a:r>
                      <a:endParaRPr lang="en-US" sz="1200">
                        <a:latin typeface="Trade Gothic Next Cond"/>
                      </a:endParaRPr>
                    </a:p>
                    <a:p>
                      <a:pPr lvl="0" algn="just">
                        <a:lnSpc>
                          <a:spcPct val="100000"/>
                        </a:lnSpc>
                        <a:spcBef>
                          <a:spcPts val="0"/>
                        </a:spcBef>
                        <a:spcAft>
                          <a:spcPts val="0"/>
                        </a:spcAft>
                        <a:buNone/>
                      </a:pPr>
                      <a:r>
                        <a:rPr lang="en-US" sz="1200" b="0" i="0" u="none" strike="noStrike" noProof="0">
                          <a:solidFill>
                            <a:srgbClr val="1D1C1D"/>
                          </a:solidFill>
                          <a:latin typeface="Trade Gothic Next Cond"/>
                        </a:rPr>
                        <a:t>150deg/sec</a:t>
                      </a:r>
                      <a:endParaRPr lang="en-US" sz="1200">
                        <a:latin typeface="Trade Gothic Next Cond"/>
                      </a:endParaRPr>
                    </a:p>
                  </a:txBody>
                  <a:tcPr/>
                </a:tc>
                <a:extLst>
                  <a:ext uri="{0D108BD9-81ED-4DB2-BD59-A6C34878D82A}">
                    <a16:rowId xmlns:a16="http://schemas.microsoft.com/office/drawing/2014/main" val="4174579336"/>
                  </a:ext>
                </a:extLst>
              </a:tr>
              <a:tr h="428296">
                <a:tc>
                  <a:txBody>
                    <a:bodyPr/>
                    <a:lstStyle/>
                    <a:p>
                      <a:r>
                        <a:rPr lang="en-US" sz="1200">
                          <a:latin typeface="Trade Gothic Next Cond"/>
                        </a:rPr>
                        <a:t>Power Supply</a:t>
                      </a:r>
                    </a:p>
                  </a:txBody>
                  <a:tcPr/>
                </a:tc>
                <a:tc>
                  <a:txBody>
                    <a:bodyPr/>
                    <a:lstStyle/>
                    <a:p>
                      <a:r>
                        <a:rPr lang="en-US" sz="1200">
                          <a:latin typeface="Trade Gothic Next Cond"/>
                        </a:rPr>
                        <a:t>Discharge Time,</a:t>
                      </a:r>
                    </a:p>
                    <a:p>
                      <a:pPr lvl="0">
                        <a:buNone/>
                      </a:pPr>
                      <a:r>
                        <a:rPr lang="en-US" sz="1200">
                          <a:latin typeface="Trade Gothic Next Cond"/>
                        </a:rPr>
                        <a:t>Efficiency</a:t>
                      </a:r>
                    </a:p>
                  </a:txBody>
                  <a:tcPr/>
                </a:tc>
                <a:tc>
                  <a:txBody>
                    <a:bodyPr/>
                    <a:lstStyle/>
                    <a:p>
                      <a:r>
                        <a:rPr lang="en-US" sz="1200">
                          <a:latin typeface="Trade Gothic Next Cond"/>
                        </a:rPr>
                        <a:t>TBD</a:t>
                      </a:r>
                    </a:p>
                    <a:p>
                      <a:pPr lvl="0">
                        <a:buNone/>
                      </a:pPr>
                      <a:r>
                        <a:rPr lang="en-US" sz="1200">
                          <a:latin typeface="Trade Gothic Next Cond"/>
                        </a:rPr>
                        <a:t>&gt;80%</a:t>
                      </a:r>
                    </a:p>
                  </a:txBody>
                  <a:tcPr/>
                </a:tc>
                <a:extLst>
                  <a:ext uri="{0D108BD9-81ED-4DB2-BD59-A6C34878D82A}">
                    <a16:rowId xmlns:a16="http://schemas.microsoft.com/office/drawing/2014/main" val="4099572902"/>
                  </a:ext>
                </a:extLst>
              </a:tr>
              <a:tr h="615676">
                <a:tc>
                  <a:txBody>
                    <a:bodyPr/>
                    <a:lstStyle/>
                    <a:p>
                      <a:r>
                        <a:rPr lang="en-US" sz="1200">
                          <a:highlight>
                            <a:srgbClr val="FFFF00"/>
                          </a:highlight>
                          <a:latin typeface="Trade Gothic Next Cond"/>
                        </a:rPr>
                        <a:t>Spectrometer </a:t>
                      </a:r>
                    </a:p>
                  </a:txBody>
                  <a:tcPr/>
                </a:tc>
                <a:tc>
                  <a:txBody>
                    <a:bodyPr/>
                    <a:lstStyle/>
                    <a:p>
                      <a:pPr lvl="0" algn="just">
                        <a:lnSpc>
                          <a:spcPct val="100000"/>
                        </a:lnSpc>
                        <a:spcBef>
                          <a:spcPts val="0"/>
                        </a:spcBef>
                        <a:spcAft>
                          <a:spcPts val="0"/>
                        </a:spcAft>
                        <a:buNone/>
                      </a:pPr>
                      <a:r>
                        <a:rPr lang="en-US" sz="1200" b="0" i="0" u="none" strike="noStrike" noProof="0">
                          <a:solidFill>
                            <a:srgbClr val="1D1C1D"/>
                          </a:solidFill>
                          <a:latin typeface="Trade Gothic Next Cond"/>
                        </a:rPr>
                        <a:t>Readout Rate</a:t>
                      </a:r>
                      <a:endParaRPr lang="en-US" sz="1200">
                        <a:latin typeface="Trade Gothic Next Cond"/>
                      </a:endParaRPr>
                    </a:p>
                    <a:p>
                      <a:pPr lvl="0" algn="just">
                        <a:lnSpc>
                          <a:spcPct val="100000"/>
                        </a:lnSpc>
                        <a:spcBef>
                          <a:spcPts val="0"/>
                        </a:spcBef>
                        <a:spcAft>
                          <a:spcPts val="0"/>
                        </a:spcAft>
                        <a:buNone/>
                      </a:pPr>
                      <a:r>
                        <a:rPr lang="en-US" sz="1200" b="0" i="0" u="none" strike="noStrike" noProof="0">
                          <a:solidFill>
                            <a:srgbClr val="1D1C1D"/>
                          </a:solidFill>
                          <a:latin typeface="Trade Gothic Next Cond"/>
                        </a:rPr>
                        <a:t>Sensitivity</a:t>
                      </a:r>
                      <a:endParaRPr lang="en-US" sz="1200">
                        <a:latin typeface="Trade Gothic Next Cond"/>
                      </a:endParaRPr>
                    </a:p>
                    <a:p>
                      <a:pPr lvl="0" algn="just">
                        <a:lnSpc>
                          <a:spcPct val="100000"/>
                        </a:lnSpc>
                        <a:spcBef>
                          <a:spcPts val="0"/>
                        </a:spcBef>
                        <a:spcAft>
                          <a:spcPts val="0"/>
                        </a:spcAft>
                        <a:buNone/>
                      </a:pPr>
                      <a:r>
                        <a:rPr lang="en-US" sz="1200" b="0" i="0" u="none" strike="noStrike" noProof="0">
                          <a:solidFill>
                            <a:srgbClr val="1D1C1D"/>
                          </a:solidFill>
                          <a:latin typeface="Trade Gothic Next Cond"/>
                        </a:rPr>
                        <a:t>Optical Bandwidth</a:t>
                      </a:r>
                      <a:endParaRPr lang="en-US" sz="1200">
                        <a:latin typeface="Trade Gothic Next Cond"/>
                      </a:endParaRPr>
                    </a:p>
                  </a:txBody>
                  <a:tcPr/>
                </a:tc>
                <a:tc>
                  <a:txBody>
                    <a:bodyPr/>
                    <a:lstStyle/>
                    <a:p>
                      <a:pPr lvl="0" algn="just">
                        <a:lnSpc>
                          <a:spcPct val="100000"/>
                        </a:lnSpc>
                        <a:spcBef>
                          <a:spcPts val="0"/>
                        </a:spcBef>
                        <a:spcAft>
                          <a:spcPts val="0"/>
                        </a:spcAft>
                        <a:buNone/>
                      </a:pPr>
                      <a:r>
                        <a:rPr lang="en-US" sz="1200" b="0" i="0" u="none" strike="noStrike" noProof="0">
                          <a:solidFill>
                            <a:srgbClr val="1D1C1D"/>
                          </a:solidFill>
                          <a:latin typeface="Trade Gothic Next Cond"/>
                        </a:rPr>
                        <a:t>60Hz</a:t>
                      </a:r>
                      <a:endParaRPr lang="en-US" sz="1200">
                        <a:latin typeface="Trade Gothic Next Cond"/>
                      </a:endParaRPr>
                    </a:p>
                    <a:p>
                      <a:pPr lvl="0" algn="just">
                        <a:lnSpc>
                          <a:spcPct val="100000"/>
                        </a:lnSpc>
                        <a:spcBef>
                          <a:spcPts val="0"/>
                        </a:spcBef>
                        <a:spcAft>
                          <a:spcPts val="0"/>
                        </a:spcAft>
                        <a:buNone/>
                      </a:pPr>
                      <a:r>
                        <a:rPr lang="en-US" sz="1200" b="0" i="0" u="none" strike="noStrike" noProof="0">
                          <a:solidFill>
                            <a:srgbClr val="1D1C1D"/>
                          </a:solidFill>
                          <a:latin typeface="Trade Gothic Next Cond"/>
                        </a:rPr>
                        <a:t>1000 counts/(</a:t>
                      </a:r>
                      <a:r>
                        <a:rPr lang="en-US" sz="1200" b="0" i="0" u="none" strike="noStrike" noProof="0" err="1">
                          <a:solidFill>
                            <a:srgbClr val="1D1C1D"/>
                          </a:solidFill>
                          <a:latin typeface="Trade Gothic Next Cond"/>
                        </a:rPr>
                        <a:t>ms</a:t>
                      </a:r>
                      <a:r>
                        <a:rPr lang="en-US" sz="1200" b="1" i="0" u="none" strike="noStrike" noProof="0">
                          <a:solidFill>
                            <a:srgbClr val="1D1C1D"/>
                          </a:solidFill>
                          <a:latin typeface="Trade Gothic Next Cond"/>
                        </a:rPr>
                        <a:t> </a:t>
                      </a:r>
                      <a:r>
                        <a:rPr lang="en-US" sz="1200" b="0" i="0" u="none" strike="noStrike" noProof="0">
                          <a:solidFill>
                            <a:srgbClr val="202124"/>
                          </a:solidFill>
                          <a:latin typeface="Trade Gothic Next Cond"/>
                        </a:rPr>
                        <a:t>µW)</a:t>
                      </a:r>
                      <a:endParaRPr lang="en-US" sz="1200">
                        <a:latin typeface="Trade Gothic Next Cond"/>
                      </a:endParaRPr>
                    </a:p>
                    <a:p>
                      <a:pPr lvl="0" algn="just">
                        <a:lnSpc>
                          <a:spcPct val="100000"/>
                        </a:lnSpc>
                        <a:spcBef>
                          <a:spcPts val="0"/>
                        </a:spcBef>
                        <a:spcAft>
                          <a:spcPts val="0"/>
                        </a:spcAft>
                        <a:buNone/>
                      </a:pPr>
                      <a:r>
                        <a:rPr lang="en-US" sz="1200" b="0" i="0" u="none" strike="noStrike" noProof="0">
                          <a:solidFill>
                            <a:srgbClr val="202124"/>
                          </a:solidFill>
                          <a:latin typeface="Trade Gothic Next Cond"/>
                        </a:rPr>
                        <a:t>2.0-5.0µm</a:t>
                      </a:r>
                      <a:endParaRPr lang="en-US" sz="1200">
                        <a:latin typeface="Trade Gothic Next Cond"/>
                      </a:endParaRPr>
                    </a:p>
                  </a:txBody>
                  <a:tcPr/>
                </a:tc>
                <a:extLst>
                  <a:ext uri="{0D108BD9-81ED-4DB2-BD59-A6C34878D82A}">
                    <a16:rowId xmlns:a16="http://schemas.microsoft.com/office/drawing/2014/main" val="318874996"/>
                  </a:ext>
                </a:extLst>
              </a:tr>
              <a:tr h="691744">
                <a:tc>
                  <a:txBody>
                    <a:bodyPr/>
                    <a:lstStyle/>
                    <a:p>
                      <a:pPr lvl="0">
                        <a:buNone/>
                      </a:pPr>
                      <a:r>
                        <a:rPr lang="en-US" sz="1200">
                          <a:latin typeface="Trade Gothic Next Cond"/>
                        </a:rPr>
                        <a:t>Raspberry Pi Camera</a:t>
                      </a:r>
                    </a:p>
                  </a:txBody>
                  <a:tcPr/>
                </a:tc>
                <a:tc>
                  <a:txBody>
                    <a:bodyPr/>
                    <a:lstStyle/>
                    <a:p>
                      <a:pPr lvl="0" algn="just">
                        <a:lnSpc>
                          <a:spcPct val="100000"/>
                        </a:lnSpc>
                        <a:spcBef>
                          <a:spcPts val="0"/>
                        </a:spcBef>
                        <a:spcAft>
                          <a:spcPts val="0"/>
                        </a:spcAft>
                        <a:buNone/>
                      </a:pPr>
                      <a:r>
                        <a:rPr lang="en-US" sz="1200" b="0" i="0" u="none" strike="noStrike" noProof="0">
                          <a:solidFill>
                            <a:srgbClr val="1D1C1D"/>
                          </a:solidFill>
                          <a:latin typeface="Trade Gothic Next Cond"/>
                        </a:rPr>
                        <a:t>Resolution</a:t>
                      </a:r>
                      <a:endParaRPr lang="en-US" sz="1200">
                        <a:latin typeface="Trade Gothic Next Cond"/>
                      </a:endParaRPr>
                    </a:p>
                    <a:p>
                      <a:pPr lvl="0" algn="just">
                        <a:lnSpc>
                          <a:spcPct val="100000"/>
                        </a:lnSpc>
                        <a:spcBef>
                          <a:spcPts val="0"/>
                        </a:spcBef>
                        <a:spcAft>
                          <a:spcPts val="0"/>
                        </a:spcAft>
                        <a:buNone/>
                      </a:pPr>
                      <a:r>
                        <a:rPr lang="en-US" sz="1200" b="0" i="0" u="none" strike="noStrike" noProof="0">
                          <a:solidFill>
                            <a:srgbClr val="1D1C1D"/>
                          </a:solidFill>
                          <a:latin typeface="Trade Gothic Next Cond"/>
                        </a:rPr>
                        <a:t>Depth of Field</a:t>
                      </a:r>
                      <a:endParaRPr lang="en-US" sz="1200">
                        <a:latin typeface="Trade Gothic Next Cond"/>
                      </a:endParaRPr>
                    </a:p>
                    <a:p>
                      <a:pPr lvl="0" algn="just">
                        <a:lnSpc>
                          <a:spcPct val="100000"/>
                        </a:lnSpc>
                        <a:spcBef>
                          <a:spcPts val="0"/>
                        </a:spcBef>
                        <a:spcAft>
                          <a:spcPts val="0"/>
                        </a:spcAft>
                        <a:buNone/>
                      </a:pPr>
                      <a:r>
                        <a:rPr lang="en-US" sz="1200" b="0" i="0" u="none" strike="noStrike" noProof="0">
                          <a:solidFill>
                            <a:srgbClr val="1D1C1D"/>
                          </a:solidFill>
                          <a:latin typeface="Trade Gothic Next Cond"/>
                        </a:rPr>
                        <a:t>FOV</a:t>
                      </a:r>
                      <a:endParaRPr lang="en-US" sz="1200">
                        <a:latin typeface="Trade Gothic Next Cond"/>
                      </a:endParaRPr>
                    </a:p>
                    <a:p>
                      <a:pPr lvl="0" algn="just">
                        <a:lnSpc>
                          <a:spcPct val="100000"/>
                        </a:lnSpc>
                        <a:spcBef>
                          <a:spcPts val="0"/>
                        </a:spcBef>
                        <a:spcAft>
                          <a:spcPts val="0"/>
                        </a:spcAft>
                        <a:buNone/>
                      </a:pPr>
                      <a:r>
                        <a:rPr lang="en-US" sz="1200" b="0" i="0" u="none" strike="noStrike" noProof="0">
                          <a:solidFill>
                            <a:srgbClr val="1D1C1D"/>
                          </a:solidFill>
                          <a:latin typeface="Trade Gothic Next Cond"/>
                        </a:rPr>
                        <a:t>Framerate</a:t>
                      </a:r>
                      <a:endParaRPr lang="en-US" sz="1200">
                        <a:latin typeface="Trade Gothic Next Cond"/>
                      </a:endParaRPr>
                    </a:p>
                  </a:txBody>
                  <a:tcPr/>
                </a:tc>
                <a:tc>
                  <a:txBody>
                    <a:bodyPr/>
                    <a:lstStyle/>
                    <a:p>
                      <a:pPr lvl="0" algn="just">
                        <a:lnSpc>
                          <a:spcPct val="100000"/>
                        </a:lnSpc>
                        <a:spcBef>
                          <a:spcPts val="0"/>
                        </a:spcBef>
                        <a:spcAft>
                          <a:spcPts val="0"/>
                        </a:spcAft>
                        <a:buNone/>
                      </a:pPr>
                      <a:r>
                        <a:rPr lang="en-US" sz="1200" b="0" i="0" u="none" strike="noStrike" noProof="0">
                          <a:solidFill>
                            <a:srgbClr val="1D1C1D"/>
                          </a:solidFill>
                          <a:latin typeface="Trade Gothic Next Cond"/>
                        </a:rPr>
                        <a:t>8 Megapixels</a:t>
                      </a:r>
                      <a:endParaRPr lang="en-US" sz="1200">
                        <a:latin typeface="Trade Gothic Next Cond"/>
                      </a:endParaRPr>
                    </a:p>
                    <a:p>
                      <a:pPr lvl="0" algn="just">
                        <a:lnSpc>
                          <a:spcPct val="100000"/>
                        </a:lnSpc>
                        <a:spcBef>
                          <a:spcPts val="0"/>
                        </a:spcBef>
                        <a:spcAft>
                          <a:spcPts val="0"/>
                        </a:spcAft>
                        <a:buNone/>
                      </a:pPr>
                      <a:r>
                        <a:rPr lang="en-US" sz="1200" b="0" i="0" u="none" strike="noStrike" noProof="0">
                          <a:solidFill>
                            <a:srgbClr val="1D1C1D"/>
                          </a:solidFill>
                          <a:latin typeface="Trade Gothic Next Cond"/>
                        </a:rPr>
                        <a:t>10cm to ∞</a:t>
                      </a:r>
                      <a:endParaRPr lang="en-US" sz="1200">
                        <a:latin typeface="Trade Gothic Next Cond"/>
                      </a:endParaRPr>
                    </a:p>
                    <a:p>
                      <a:pPr lvl="0" algn="just">
                        <a:lnSpc>
                          <a:spcPct val="100000"/>
                        </a:lnSpc>
                        <a:spcBef>
                          <a:spcPts val="0"/>
                        </a:spcBef>
                        <a:spcAft>
                          <a:spcPts val="0"/>
                        </a:spcAft>
                        <a:buNone/>
                      </a:pPr>
                      <a:r>
                        <a:rPr lang="en-US" sz="1200" b="0" i="0" u="none" strike="noStrike" noProof="0">
                          <a:solidFill>
                            <a:srgbClr val="1D1C1D"/>
                          </a:solidFill>
                          <a:latin typeface="Trade Gothic Next Cond"/>
                        </a:rPr>
                        <a:t>62.2 deg</a:t>
                      </a:r>
                      <a:endParaRPr lang="en-US" sz="1200">
                        <a:latin typeface="Trade Gothic Next Cond"/>
                      </a:endParaRPr>
                    </a:p>
                    <a:p>
                      <a:pPr lvl="0" algn="just">
                        <a:lnSpc>
                          <a:spcPct val="100000"/>
                        </a:lnSpc>
                        <a:spcBef>
                          <a:spcPts val="0"/>
                        </a:spcBef>
                        <a:spcAft>
                          <a:spcPts val="0"/>
                        </a:spcAft>
                        <a:buNone/>
                      </a:pPr>
                      <a:r>
                        <a:rPr lang="en-US" sz="1200" b="0" i="0" u="none" strike="noStrike" noProof="0">
                          <a:solidFill>
                            <a:srgbClr val="1D1C1D"/>
                          </a:solidFill>
                          <a:latin typeface="Trade Gothic Next Cond"/>
                        </a:rPr>
                        <a:t>24 fps</a:t>
                      </a:r>
                      <a:endParaRPr lang="en-US" sz="1200">
                        <a:latin typeface="Trade Gothic Next Cond"/>
                      </a:endParaRPr>
                    </a:p>
                  </a:txBody>
                  <a:tcPr/>
                </a:tc>
                <a:extLst>
                  <a:ext uri="{0D108BD9-81ED-4DB2-BD59-A6C34878D82A}">
                    <a16:rowId xmlns:a16="http://schemas.microsoft.com/office/drawing/2014/main" val="4285017996"/>
                  </a:ext>
                </a:extLst>
              </a:tr>
              <a:tr h="691744">
                <a:tc>
                  <a:txBody>
                    <a:bodyPr/>
                    <a:lstStyle/>
                    <a:p>
                      <a:r>
                        <a:rPr lang="en-US" sz="1200">
                          <a:highlight>
                            <a:srgbClr val="FFFF00"/>
                          </a:highlight>
                          <a:latin typeface="Trade Gothic Next Cond"/>
                        </a:rPr>
                        <a:t>Lidar Puck</a:t>
                      </a:r>
                    </a:p>
                  </a:txBody>
                  <a:tcPr/>
                </a:tc>
                <a:tc>
                  <a:txBody>
                    <a:bodyPr/>
                    <a:lstStyle/>
                    <a:p>
                      <a:pPr lvl="0" algn="just">
                        <a:lnSpc>
                          <a:spcPct val="100000"/>
                        </a:lnSpc>
                        <a:spcBef>
                          <a:spcPts val="0"/>
                        </a:spcBef>
                        <a:spcAft>
                          <a:spcPts val="0"/>
                        </a:spcAft>
                        <a:buNone/>
                      </a:pPr>
                      <a:r>
                        <a:rPr lang="en-US" sz="1200" b="0" i="0" u="none" strike="noStrike" noProof="0">
                          <a:solidFill>
                            <a:srgbClr val="1D1C1D"/>
                          </a:solidFill>
                          <a:latin typeface="Trade Gothic Next Cond"/>
                        </a:rPr>
                        <a:t>Range</a:t>
                      </a:r>
                      <a:endParaRPr lang="en-US" sz="1200">
                        <a:latin typeface="Trade Gothic Next Cond"/>
                      </a:endParaRPr>
                    </a:p>
                    <a:p>
                      <a:pPr lvl="0" algn="just">
                        <a:lnSpc>
                          <a:spcPct val="100000"/>
                        </a:lnSpc>
                        <a:spcBef>
                          <a:spcPts val="0"/>
                        </a:spcBef>
                        <a:spcAft>
                          <a:spcPts val="0"/>
                        </a:spcAft>
                        <a:buNone/>
                      </a:pPr>
                      <a:r>
                        <a:rPr lang="en-US" sz="1200" b="0" i="0" u="none" strike="noStrike" noProof="0">
                          <a:solidFill>
                            <a:srgbClr val="1D1C1D"/>
                          </a:solidFill>
                          <a:latin typeface="Trade Gothic Next Cond"/>
                        </a:rPr>
                        <a:t>Field of View</a:t>
                      </a:r>
                      <a:endParaRPr lang="en-US" sz="1200">
                        <a:latin typeface="Trade Gothic Next Cond"/>
                      </a:endParaRPr>
                    </a:p>
                    <a:p>
                      <a:pPr lvl="0" algn="just">
                        <a:lnSpc>
                          <a:spcPct val="100000"/>
                        </a:lnSpc>
                        <a:spcBef>
                          <a:spcPts val="0"/>
                        </a:spcBef>
                        <a:spcAft>
                          <a:spcPts val="0"/>
                        </a:spcAft>
                        <a:buNone/>
                      </a:pPr>
                      <a:r>
                        <a:rPr lang="en-US" sz="1200" b="0" i="0" u="none" strike="noStrike" noProof="0">
                          <a:solidFill>
                            <a:srgbClr val="1D1C1D"/>
                          </a:solidFill>
                          <a:latin typeface="Trade Gothic Next Cond"/>
                        </a:rPr>
                        <a:t>Power</a:t>
                      </a:r>
                      <a:endParaRPr lang="en-US" sz="1200">
                        <a:latin typeface="Trade Gothic Next Cond"/>
                      </a:endParaRPr>
                    </a:p>
                    <a:p>
                      <a:pPr lvl="0" algn="just">
                        <a:lnSpc>
                          <a:spcPct val="100000"/>
                        </a:lnSpc>
                        <a:spcBef>
                          <a:spcPts val="0"/>
                        </a:spcBef>
                        <a:spcAft>
                          <a:spcPts val="0"/>
                        </a:spcAft>
                        <a:buNone/>
                      </a:pPr>
                      <a:r>
                        <a:rPr lang="en-US" sz="1200" b="0" i="0" u="none" strike="noStrike" noProof="0">
                          <a:solidFill>
                            <a:srgbClr val="1D1C1D"/>
                          </a:solidFill>
                          <a:latin typeface="Trade Gothic Next Cond"/>
                        </a:rPr>
                        <a:t>Scan Rate</a:t>
                      </a:r>
                      <a:endParaRPr lang="en-US" sz="1200">
                        <a:latin typeface="Trade Gothic Next Cond"/>
                      </a:endParaRPr>
                    </a:p>
                  </a:txBody>
                  <a:tcPr/>
                </a:tc>
                <a:tc>
                  <a:txBody>
                    <a:bodyPr/>
                    <a:lstStyle/>
                    <a:p>
                      <a:pPr lvl="0" algn="just">
                        <a:lnSpc>
                          <a:spcPct val="100000"/>
                        </a:lnSpc>
                        <a:spcBef>
                          <a:spcPts val="0"/>
                        </a:spcBef>
                        <a:spcAft>
                          <a:spcPts val="0"/>
                        </a:spcAft>
                        <a:buNone/>
                      </a:pPr>
                      <a:r>
                        <a:rPr lang="en-US" sz="1200" b="0" i="0" u="none" strike="noStrike" noProof="0">
                          <a:solidFill>
                            <a:srgbClr val="1D1C1D"/>
                          </a:solidFill>
                          <a:latin typeface="Trade Gothic Next Cond"/>
                        </a:rPr>
                        <a:t>12m</a:t>
                      </a:r>
                      <a:endParaRPr lang="en-US" sz="1200">
                        <a:latin typeface="Trade Gothic Next Cond"/>
                      </a:endParaRPr>
                    </a:p>
                    <a:p>
                      <a:pPr lvl="0" algn="just">
                        <a:lnSpc>
                          <a:spcPct val="100000"/>
                        </a:lnSpc>
                        <a:spcBef>
                          <a:spcPts val="0"/>
                        </a:spcBef>
                        <a:spcAft>
                          <a:spcPts val="0"/>
                        </a:spcAft>
                        <a:buNone/>
                      </a:pPr>
                      <a:r>
                        <a:rPr lang="en-US" sz="1200" b="0" i="0" u="none" strike="noStrike" noProof="0">
                          <a:solidFill>
                            <a:srgbClr val="1D1C1D"/>
                          </a:solidFill>
                          <a:latin typeface="Trade Gothic Next Cond"/>
                        </a:rPr>
                        <a:t>360°</a:t>
                      </a:r>
                      <a:endParaRPr lang="en-US" sz="1200">
                        <a:latin typeface="Trade Gothic Next Cond"/>
                      </a:endParaRPr>
                    </a:p>
                    <a:p>
                      <a:pPr lvl="0" algn="just">
                        <a:lnSpc>
                          <a:spcPct val="100000"/>
                        </a:lnSpc>
                        <a:spcBef>
                          <a:spcPts val="0"/>
                        </a:spcBef>
                        <a:spcAft>
                          <a:spcPts val="0"/>
                        </a:spcAft>
                        <a:buNone/>
                      </a:pPr>
                      <a:r>
                        <a:rPr lang="en-US" sz="1200" b="0" i="0" u="none" strike="noStrike" noProof="0">
                          <a:solidFill>
                            <a:srgbClr val="1D1C1D"/>
                          </a:solidFill>
                          <a:latin typeface="Trade Gothic Next Cond"/>
                        </a:rPr>
                        <a:t>5v</a:t>
                      </a:r>
                      <a:endParaRPr lang="en-US" sz="1200">
                        <a:latin typeface="Trade Gothic Next Cond"/>
                      </a:endParaRPr>
                    </a:p>
                    <a:p>
                      <a:pPr lvl="0" algn="just">
                        <a:lnSpc>
                          <a:spcPct val="100000"/>
                        </a:lnSpc>
                        <a:spcBef>
                          <a:spcPts val="0"/>
                        </a:spcBef>
                        <a:spcAft>
                          <a:spcPts val="0"/>
                        </a:spcAft>
                        <a:buNone/>
                      </a:pPr>
                      <a:r>
                        <a:rPr lang="en-US" sz="1200" b="0" i="0" u="none" strike="noStrike" noProof="0">
                          <a:solidFill>
                            <a:srgbClr val="1D1C1D"/>
                          </a:solidFill>
                          <a:latin typeface="Trade Gothic Next Cond"/>
                        </a:rPr>
                        <a:t>2-10Hz</a:t>
                      </a:r>
                      <a:endParaRPr lang="en-US" sz="1200">
                        <a:latin typeface="Trade Gothic Next Cond"/>
                      </a:endParaRPr>
                    </a:p>
                  </a:txBody>
                  <a:tcPr/>
                </a:tc>
                <a:extLst>
                  <a:ext uri="{0D108BD9-81ED-4DB2-BD59-A6C34878D82A}">
                    <a16:rowId xmlns:a16="http://schemas.microsoft.com/office/drawing/2014/main" val="44607748"/>
                  </a:ext>
                </a:extLst>
              </a:tr>
              <a:tr h="428296">
                <a:tc>
                  <a:txBody>
                    <a:bodyPr/>
                    <a:lstStyle/>
                    <a:p>
                      <a:r>
                        <a:rPr lang="en-US" sz="1200">
                          <a:latin typeface="Trade Gothic Next Cond"/>
                        </a:rPr>
                        <a:t>Motor (Drive)</a:t>
                      </a:r>
                    </a:p>
                  </a:txBody>
                  <a:tcPr/>
                </a:tc>
                <a:tc>
                  <a:txBody>
                    <a:bodyPr/>
                    <a:lstStyle/>
                    <a:p>
                      <a:r>
                        <a:rPr lang="en-US" sz="1200">
                          <a:latin typeface="Trade Gothic Next Cond"/>
                        </a:rPr>
                        <a:t>Current</a:t>
                      </a:r>
                    </a:p>
                    <a:p>
                      <a:pPr lvl="0">
                        <a:buNone/>
                      </a:pPr>
                      <a:r>
                        <a:rPr lang="en-US" sz="1200">
                          <a:latin typeface="Trade Gothic Next Cond"/>
                        </a:rPr>
                        <a:t>Torque</a:t>
                      </a:r>
                    </a:p>
                  </a:txBody>
                  <a:tcPr/>
                </a:tc>
                <a:tc>
                  <a:txBody>
                    <a:bodyPr/>
                    <a:lstStyle/>
                    <a:p>
                      <a:pPr lvl="0" algn="just">
                        <a:lnSpc>
                          <a:spcPct val="100000"/>
                        </a:lnSpc>
                        <a:spcBef>
                          <a:spcPts val="0"/>
                        </a:spcBef>
                        <a:spcAft>
                          <a:spcPts val="0"/>
                        </a:spcAft>
                        <a:buNone/>
                      </a:pPr>
                      <a:r>
                        <a:rPr lang="en-US" sz="1200" b="0" i="0" u="none" strike="noStrike" noProof="0">
                          <a:solidFill>
                            <a:srgbClr val="1D1C1D"/>
                          </a:solidFill>
                          <a:latin typeface="Trade Gothic Next Cond"/>
                        </a:rPr>
                        <a:t>6.6A</a:t>
                      </a:r>
                      <a:endParaRPr lang="en-US" sz="1200">
                        <a:latin typeface="Trade Gothic Next Cond"/>
                      </a:endParaRPr>
                    </a:p>
                    <a:p>
                      <a:pPr lvl="0" algn="l">
                        <a:lnSpc>
                          <a:spcPct val="100000"/>
                        </a:lnSpc>
                        <a:spcBef>
                          <a:spcPts val="0"/>
                        </a:spcBef>
                        <a:spcAft>
                          <a:spcPts val="0"/>
                        </a:spcAft>
                        <a:buNone/>
                      </a:pPr>
                      <a:r>
                        <a:rPr lang="en-US" sz="1200" b="0" i="0" u="none" strike="noStrike" noProof="0">
                          <a:solidFill>
                            <a:srgbClr val="1D1C1D"/>
                          </a:solidFill>
                          <a:latin typeface="Trade Gothic Next Cond"/>
                        </a:rPr>
                        <a:t>0.33 newtons-meter</a:t>
                      </a:r>
                      <a:endParaRPr lang="en-US" sz="1200">
                        <a:latin typeface="Trade Gothic Next Cond"/>
                      </a:endParaRPr>
                    </a:p>
                  </a:txBody>
                  <a:tcPr/>
                </a:tc>
                <a:extLst>
                  <a:ext uri="{0D108BD9-81ED-4DB2-BD59-A6C34878D82A}">
                    <a16:rowId xmlns:a16="http://schemas.microsoft.com/office/drawing/2014/main" val="1126793546"/>
                  </a:ext>
                </a:extLst>
              </a:tr>
              <a:tr h="249839">
                <a:tc>
                  <a:txBody>
                    <a:bodyPr/>
                    <a:lstStyle/>
                    <a:p>
                      <a:r>
                        <a:rPr lang="en-US" sz="1200">
                          <a:latin typeface="Trade Gothic Next Cond"/>
                        </a:rPr>
                        <a:t>Motor (Steering)</a:t>
                      </a:r>
                    </a:p>
                  </a:txBody>
                  <a:tcPr/>
                </a:tc>
                <a:tc>
                  <a:txBody>
                    <a:bodyPr/>
                    <a:lstStyle/>
                    <a:p>
                      <a:r>
                        <a:rPr lang="en-US" sz="1200">
                          <a:latin typeface="Trade Gothic Next Cond"/>
                        </a:rPr>
                        <a:t>Torque</a:t>
                      </a:r>
                    </a:p>
                  </a:txBody>
                  <a:tcPr/>
                </a:tc>
                <a:tc>
                  <a:txBody>
                    <a:bodyPr/>
                    <a:lstStyle/>
                    <a:p>
                      <a:pPr lvl="0">
                        <a:buNone/>
                      </a:pPr>
                      <a:r>
                        <a:rPr lang="en-US" sz="1200" b="0" i="0" u="none" strike="noStrike" noProof="0">
                          <a:solidFill>
                            <a:srgbClr val="1D1C1D"/>
                          </a:solidFill>
                          <a:latin typeface="Trade Gothic Next Cond"/>
                        </a:rPr>
                        <a:t>0.33 newtons-meter</a:t>
                      </a:r>
                      <a:endParaRPr lang="en-US" sz="1200">
                        <a:latin typeface="Trade Gothic Next Cond"/>
                      </a:endParaRPr>
                    </a:p>
                  </a:txBody>
                  <a:tcPr/>
                </a:tc>
                <a:extLst>
                  <a:ext uri="{0D108BD9-81ED-4DB2-BD59-A6C34878D82A}">
                    <a16:rowId xmlns:a16="http://schemas.microsoft.com/office/drawing/2014/main" val="2781032283"/>
                  </a:ext>
                </a:extLst>
              </a:tr>
              <a:tr h="1145702">
                <a:tc>
                  <a:txBody>
                    <a:bodyPr/>
                    <a:lstStyle/>
                    <a:p>
                      <a:r>
                        <a:rPr lang="en-US" sz="1200">
                          <a:latin typeface="Trade Gothic Next Cond"/>
                        </a:rPr>
                        <a:t>Raspberry Pi 4</a:t>
                      </a:r>
                    </a:p>
                  </a:txBody>
                  <a:tcPr/>
                </a:tc>
                <a:tc>
                  <a:txBody>
                    <a:bodyPr/>
                    <a:lstStyle/>
                    <a:p>
                      <a:pPr lvl="0" algn="just">
                        <a:lnSpc>
                          <a:spcPct val="100000"/>
                        </a:lnSpc>
                        <a:spcBef>
                          <a:spcPts val="0"/>
                        </a:spcBef>
                        <a:spcAft>
                          <a:spcPts val="0"/>
                        </a:spcAft>
                        <a:buNone/>
                      </a:pPr>
                      <a:r>
                        <a:rPr lang="en-US" sz="1200" b="0" i="0" u="none" strike="noStrike" noProof="0">
                          <a:solidFill>
                            <a:srgbClr val="1D1C1D"/>
                          </a:solidFill>
                          <a:latin typeface="Trade Gothic Next Cond"/>
                        </a:rPr>
                        <a:t>Pinout</a:t>
                      </a:r>
                      <a:endParaRPr lang="en-US" sz="1200">
                        <a:latin typeface="Trade Gothic Next Cond"/>
                      </a:endParaRPr>
                    </a:p>
                    <a:p>
                      <a:pPr lvl="0" algn="just">
                        <a:lnSpc>
                          <a:spcPct val="100000"/>
                        </a:lnSpc>
                        <a:spcBef>
                          <a:spcPts val="0"/>
                        </a:spcBef>
                        <a:spcAft>
                          <a:spcPts val="0"/>
                        </a:spcAft>
                        <a:buNone/>
                      </a:pPr>
                      <a:r>
                        <a:rPr lang="en-US" sz="1200" b="0" i="0" u="none" strike="noStrike" noProof="0">
                          <a:solidFill>
                            <a:srgbClr val="1D1C1D"/>
                          </a:solidFill>
                          <a:latin typeface="Trade Gothic Next Cond"/>
                        </a:rPr>
                        <a:t>Decoding capability</a:t>
                      </a:r>
                      <a:endParaRPr lang="en-US" sz="1200">
                        <a:latin typeface="Trade Gothic Next Cond"/>
                      </a:endParaRPr>
                    </a:p>
                    <a:p>
                      <a:pPr lvl="0" algn="just">
                        <a:lnSpc>
                          <a:spcPct val="100000"/>
                        </a:lnSpc>
                        <a:spcBef>
                          <a:spcPts val="0"/>
                        </a:spcBef>
                        <a:spcAft>
                          <a:spcPts val="0"/>
                        </a:spcAft>
                        <a:buNone/>
                      </a:pPr>
                      <a:r>
                        <a:rPr lang="en-US" sz="1200" b="0" i="0" u="none" strike="noStrike" noProof="0">
                          <a:solidFill>
                            <a:srgbClr val="1D1C1D"/>
                          </a:solidFill>
                          <a:latin typeface="Trade Gothic Next Cond"/>
                        </a:rPr>
                        <a:t>Peripherals</a:t>
                      </a:r>
                      <a:endParaRPr lang="en-US" sz="1200">
                        <a:latin typeface="Trade Gothic Next Cond"/>
                      </a:endParaRPr>
                    </a:p>
                    <a:p>
                      <a:pPr lvl="0">
                        <a:buNone/>
                      </a:pPr>
                      <a:endParaRPr lang="en-US" sz="1200">
                        <a:latin typeface="Trade Gothic Next Cond"/>
                      </a:endParaRPr>
                    </a:p>
                  </a:txBody>
                  <a:tcPr/>
                </a:tc>
                <a:tc>
                  <a:txBody>
                    <a:bodyPr/>
                    <a:lstStyle/>
                    <a:p>
                      <a:pPr lvl="0" algn="just">
                        <a:lnSpc>
                          <a:spcPct val="100000"/>
                        </a:lnSpc>
                        <a:spcBef>
                          <a:spcPts val="0"/>
                        </a:spcBef>
                        <a:spcAft>
                          <a:spcPts val="0"/>
                        </a:spcAft>
                        <a:buNone/>
                      </a:pPr>
                      <a:r>
                        <a:rPr lang="en-US" sz="1200" b="0" i="0" u="none" strike="noStrike" noProof="0">
                          <a:solidFill>
                            <a:srgbClr val="1D1C1D"/>
                          </a:solidFill>
                          <a:latin typeface="Trade Gothic Next Cond"/>
                        </a:rPr>
                        <a:t>40 pin GPIO header</a:t>
                      </a:r>
                      <a:endParaRPr lang="en-US" sz="1200">
                        <a:latin typeface="Trade Gothic Next Cond"/>
                      </a:endParaRPr>
                    </a:p>
                    <a:p>
                      <a:pPr lvl="0" algn="just">
                        <a:lnSpc>
                          <a:spcPct val="100000"/>
                        </a:lnSpc>
                        <a:spcBef>
                          <a:spcPts val="0"/>
                        </a:spcBef>
                        <a:spcAft>
                          <a:spcPts val="0"/>
                        </a:spcAft>
                        <a:buNone/>
                      </a:pPr>
                      <a:r>
                        <a:rPr lang="en-US" sz="1200" b="0" i="0" u="none" strike="noStrike" noProof="0">
                          <a:solidFill>
                            <a:srgbClr val="1D1C1D"/>
                          </a:solidFill>
                          <a:latin typeface="Trade Gothic Next Cond"/>
                        </a:rPr>
                        <a:t>1080p60 decode, 1080p30 encode</a:t>
                      </a:r>
                      <a:endParaRPr lang="en-US" sz="1200">
                        <a:latin typeface="Trade Gothic Next Cond"/>
                      </a:endParaRPr>
                    </a:p>
                    <a:p>
                      <a:pPr lvl="0" algn="just">
                        <a:lnSpc>
                          <a:spcPct val="100000"/>
                        </a:lnSpc>
                        <a:spcBef>
                          <a:spcPts val="0"/>
                        </a:spcBef>
                        <a:spcAft>
                          <a:spcPts val="0"/>
                        </a:spcAft>
                        <a:buNone/>
                      </a:pPr>
                      <a:r>
                        <a:rPr lang="en-US" sz="1200" b="0" i="0" u="none" strike="noStrike" noProof="0">
                          <a:solidFill>
                            <a:srgbClr val="1D1C1D"/>
                          </a:solidFill>
                          <a:latin typeface="Trade Gothic Next Cond"/>
                        </a:rPr>
                        <a:t>2 USB ports</a:t>
                      </a:r>
                      <a:endParaRPr lang="en-US" sz="1200">
                        <a:latin typeface="Trade Gothic Next Cond"/>
                      </a:endParaRPr>
                    </a:p>
                    <a:p>
                      <a:pPr lvl="0" algn="just">
                        <a:lnSpc>
                          <a:spcPct val="100000"/>
                        </a:lnSpc>
                        <a:spcBef>
                          <a:spcPts val="0"/>
                        </a:spcBef>
                        <a:spcAft>
                          <a:spcPts val="0"/>
                        </a:spcAft>
                        <a:buNone/>
                      </a:pPr>
                      <a:r>
                        <a:rPr lang="en-US" sz="1200" b="0" i="0" u="none" strike="noStrike" noProof="0">
                          <a:solidFill>
                            <a:srgbClr val="1D1C1D"/>
                          </a:solidFill>
                          <a:latin typeface="Trade Gothic Next Cond"/>
                        </a:rPr>
                        <a:t>2 micro-HDMI ports</a:t>
                      </a:r>
                      <a:endParaRPr lang="en-US" sz="1200">
                        <a:latin typeface="Trade Gothic Next Cond"/>
                      </a:endParaRPr>
                    </a:p>
                    <a:p>
                      <a:pPr lvl="0" algn="just">
                        <a:lnSpc>
                          <a:spcPct val="100000"/>
                        </a:lnSpc>
                        <a:spcBef>
                          <a:spcPts val="0"/>
                        </a:spcBef>
                        <a:spcAft>
                          <a:spcPts val="0"/>
                        </a:spcAft>
                        <a:buNone/>
                      </a:pPr>
                      <a:r>
                        <a:rPr lang="en-US" sz="1200" b="0" i="0" u="none" strike="noStrike" noProof="0">
                          <a:solidFill>
                            <a:srgbClr val="1D1C1D"/>
                          </a:solidFill>
                          <a:latin typeface="Trade Gothic Next Cond"/>
                        </a:rPr>
                        <a:t>Micro-SD card slot</a:t>
                      </a:r>
                      <a:endParaRPr lang="en-US" sz="1200">
                        <a:latin typeface="Trade Gothic Next Cond"/>
                      </a:endParaRPr>
                    </a:p>
                    <a:p>
                      <a:pPr lvl="0" algn="just">
                        <a:lnSpc>
                          <a:spcPct val="100000"/>
                        </a:lnSpc>
                        <a:spcBef>
                          <a:spcPts val="0"/>
                        </a:spcBef>
                        <a:spcAft>
                          <a:spcPts val="0"/>
                        </a:spcAft>
                        <a:buNone/>
                      </a:pPr>
                      <a:r>
                        <a:rPr lang="en-US" sz="1200" b="0" i="0" u="none" strike="noStrike" noProof="0">
                          <a:solidFill>
                            <a:srgbClr val="1D1C1D"/>
                          </a:solidFill>
                          <a:latin typeface="Trade Gothic Next Cond"/>
                        </a:rPr>
                        <a:t>5V DC via USB-C</a:t>
                      </a:r>
                      <a:endParaRPr lang="en-US" sz="1200">
                        <a:latin typeface="Trade Gothic Next Cond"/>
                      </a:endParaRPr>
                    </a:p>
                    <a:p>
                      <a:pPr lvl="0" algn="just">
                        <a:lnSpc>
                          <a:spcPct val="100000"/>
                        </a:lnSpc>
                        <a:spcBef>
                          <a:spcPts val="0"/>
                        </a:spcBef>
                        <a:spcAft>
                          <a:spcPts val="0"/>
                        </a:spcAft>
                        <a:buNone/>
                      </a:pPr>
                      <a:r>
                        <a:rPr lang="en-US" sz="1200" b="0" i="0" u="none" strike="noStrike" noProof="0">
                          <a:solidFill>
                            <a:srgbClr val="1D1C1D"/>
                          </a:solidFill>
                          <a:latin typeface="Trade Gothic Next Cond"/>
                        </a:rPr>
                        <a:t>5V DC via GPIO</a:t>
                      </a:r>
                      <a:endParaRPr lang="en-US" sz="1200">
                        <a:latin typeface="Trade Gothic Next Cond"/>
                      </a:endParaRPr>
                    </a:p>
                  </a:txBody>
                  <a:tcPr/>
                </a:tc>
                <a:extLst>
                  <a:ext uri="{0D108BD9-81ED-4DB2-BD59-A6C34878D82A}">
                    <a16:rowId xmlns:a16="http://schemas.microsoft.com/office/drawing/2014/main" val="360480315"/>
                  </a:ext>
                </a:extLst>
              </a:tr>
              <a:tr h="249839">
                <a:tc>
                  <a:txBody>
                    <a:bodyPr/>
                    <a:lstStyle/>
                    <a:p>
                      <a:r>
                        <a:rPr lang="en-US" sz="1200">
                          <a:latin typeface="Trade Gothic Next Cond"/>
                        </a:rPr>
                        <a:t>Proximity Sensors</a:t>
                      </a:r>
                    </a:p>
                  </a:txBody>
                  <a:tcPr/>
                </a:tc>
                <a:tc>
                  <a:txBody>
                    <a:bodyPr/>
                    <a:lstStyle/>
                    <a:p>
                      <a:r>
                        <a:rPr lang="en-US" sz="1200">
                          <a:latin typeface="Trade Gothic Next Cond"/>
                        </a:rPr>
                        <a:t>Range</a:t>
                      </a:r>
                    </a:p>
                  </a:txBody>
                  <a:tcPr/>
                </a:tc>
                <a:tc>
                  <a:txBody>
                    <a:bodyPr/>
                    <a:lstStyle/>
                    <a:p>
                      <a:r>
                        <a:rPr lang="en-US" sz="1200">
                          <a:latin typeface="Trade Gothic Next Cond"/>
                        </a:rPr>
                        <a:t>4-30cm</a:t>
                      </a:r>
                    </a:p>
                  </a:txBody>
                  <a:tcPr/>
                </a:tc>
                <a:extLst>
                  <a:ext uri="{0D108BD9-81ED-4DB2-BD59-A6C34878D82A}">
                    <a16:rowId xmlns:a16="http://schemas.microsoft.com/office/drawing/2014/main" val="2493396242"/>
                  </a:ext>
                </a:extLst>
              </a:tr>
            </a:tbl>
          </a:graphicData>
        </a:graphic>
      </p:graphicFrame>
      <p:pic>
        <p:nvPicPr>
          <p:cNvPr id="31" name="Picture 30" descr="A person in a white dress&#10;&#10;Description automatically generated">
            <a:extLst>
              <a:ext uri="{FF2B5EF4-FFF2-40B4-BE49-F238E27FC236}">
                <a16:creationId xmlns:a16="http://schemas.microsoft.com/office/drawing/2014/main" id="{BC0CA746-A5A4-E500-6A44-D201D1B7FF84}"/>
              </a:ext>
            </a:extLst>
          </p:cNvPr>
          <p:cNvPicPr>
            <a:picLocks noChangeAspect="1"/>
          </p:cNvPicPr>
          <p:nvPr/>
        </p:nvPicPr>
        <p:blipFill rotWithShape="1">
          <a:blip r:embed="rId5">
            <a:extLst>
              <a:ext uri="{28A0092B-C50C-407E-A947-70E740481C1C}">
                <a14:useLocalDpi xmlns:a14="http://schemas.microsoft.com/office/drawing/2010/main" val="0"/>
              </a:ext>
            </a:extLst>
          </a:blip>
          <a:srcRect l="20937" t="12722" r="25909" b="7195"/>
          <a:stretch/>
        </p:blipFill>
        <p:spPr>
          <a:xfrm rot="5400000">
            <a:off x="10628726" y="-110992"/>
            <a:ext cx="1467894" cy="1658653"/>
          </a:xfrm>
          <a:prstGeom prst="rect">
            <a:avLst/>
          </a:prstGeom>
        </p:spPr>
      </p:pic>
      <p:pic>
        <p:nvPicPr>
          <p:cNvPr id="19" name="Audio 18">
            <a:extLst>
              <a:ext uri="{FF2B5EF4-FFF2-40B4-BE49-F238E27FC236}">
                <a16:creationId xmlns:a16="http://schemas.microsoft.com/office/drawing/2014/main" id="{8C7FAE0F-6262-5846-A663-56141B186A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49023903"/>
      </p:ext>
    </p:extLst>
  </p:cSld>
  <p:clrMapOvr>
    <a:masterClrMapping/>
  </p:clrMapOvr>
  <mc:AlternateContent xmlns:mc="http://schemas.openxmlformats.org/markup-compatibility/2006" xmlns:p14="http://schemas.microsoft.com/office/powerpoint/2010/main">
    <mc:Choice Requires="p14">
      <p:transition spd="slow" p14:dur="2000" advTm="63997"/>
    </mc:Choice>
    <mc:Fallback xmlns="">
      <p:transition spd="slow" advTm="63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99C7C-AD2A-E001-818A-506CAFBBBC4C}"/>
              </a:ext>
            </a:extLst>
          </p:cNvPr>
          <p:cNvSpPr>
            <a:spLocks noGrp="1"/>
          </p:cNvSpPr>
          <p:nvPr>
            <p:ph type="title"/>
          </p:nvPr>
        </p:nvSpPr>
        <p:spPr/>
        <p:txBody>
          <a:bodyPr/>
          <a:lstStyle/>
          <a:p>
            <a:r>
              <a:rPr lang="en-US"/>
              <a:t>Thank you for watching</a:t>
            </a:r>
          </a:p>
        </p:txBody>
      </p:sp>
      <p:pic>
        <p:nvPicPr>
          <p:cNvPr id="3" name="Picture 2" descr="A person in a white dress&#10;&#10;Description automatically generated">
            <a:extLst>
              <a:ext uri="{FF2B5EF4-FFF2-40B4-BE49-F238E27FC236}">
                <a16:creationId xmlns:a16="http://schemas.microsoft.com/office/drawing/2014/main" id="{FFD28EBD-0E9F-4A47-3085-DEA0DC1F7C24}"/>
              </a:ext>
            </a:extLst>
          </p:cNvPr>
          <p:cNvPicPr>
            <a:picLocks noChangeAspect="1"/>
          </p:cNvPicPr>
          <p:nvPr/>
        </p:nvPicPr>
        <p:blipFill rotWithShape="1">
          <a:blip r:embed="rId5">
            <a:extLst>
              <a:ext uri="{28A0092B-C50C-407E-A947-70E740481C1C}">
                <a14:useLocalDpi xmlns:a14="http://schemas.microsoft.com/office/drawing/2010/main" val="0"/>
              </a:ext>
            </a:extLst>
          </a:blip>
          <a:srcRect l="20937" t="12722" r="25909" b="7195"/>
          <a:stretch/>
        </p:blipFill>
        <p:spPr>
          <a:xfrm rot="5400000">
            <a:off x="10628727" y="-95378"/>
            <a:ext cx="1467894" cy="1658653"/>
          </a:xfrm>
          <a:prstGeom prst="rect">
            <a:avLst/>
          </a:prstGeom>
        </p:spPr>
      </p:pic>
      <p:pic>
        <p:nvPicPr>
          <p:cNvPr id="7" name="Audio 6">
            <a:extLst>
              <a:ext uri="{FF2B5EF4-FFF2-40B4-BE49-F238E27FC236}">
                <a16:creationId xmlns:a16="http://schemas.microsoft.com/office/drawing/2014/main" id="{35E2050C-96B5-5F1C-575D-3C5707F1F0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65464998"/>
      </p:ext>
    </p:extLst>
  </p:cSld>
  <p:clrMapOvr>
    <a:masterClrMapping/>
  </p:clrMapOvr>
  <mc:AlternateContent xmlns:mc="http://schemas.openxmlformats.org/markup-compatibility/2006" xmlns:p14="http://schemas.microsoft.com/office/powerpoint/2010/main">
    <mc:Choice Requires="p14">
      <p:transition spd="slow" p14:dur="2000" advTm="5630"/>
    </mc:Choice>
    <mc:Fallback xmlns="">
      <p:transition spd="slow" advTm="5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E2A49E-0BD9-321C-F602-AFA2FCF9B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198" y="931857"/>
            <a:ext cx="10326946" cy="499630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A7E26772-EAFC-10BB-4659-99BF2A8A15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A5A5C5-96D0-7A57-4174-70D1F1618E81}"/>
              </a:ext>
            </a:extLst>
          </p:cNvPr>
          <p:cNvSpPr>
            <a:spLocks noGrp="1"/>
          </p:cNvSpPr>
          <p:nvPr>
            <p:ph type="title"/>
          </p:nvPr>
        </p:nvSpPr>
        <p:spPr>
          <a:xfrm>
            <a:off x="756969" y="1597225"/>
            <a:ext cx="3512334" cy="1831775"/>
          </a:xfrm>
        </p:spPr>
        <p:txBody>
          <a:bodyPr vert="horz" lIns="91440" tIns="45720" rIns="91440" bIns="45720" rtlCol="0" anchor="ctr">
            <a:normAutofit/>
          </a:bodyPr>
          <a:lstStyle/>
          <a:p>
            <a:r>
              <a:rPr lang="en-US" sz="3200" spc="530"/>
              <a:t>Hardware Diagram</a:t>
            </a:r>
          </a:p>
        </p:txBody>
      </p:sp>
      <p:pic>
        <p:nvPicPr>
          <p:cNvPr id="3" name="Picture 2" descr="A diagram of a computer&#10;&#10;Description automatically generated">
            <a:extLst>
              <a:ext uri="{FF2B5EF4-FFF2-40B4-BE49-F238E27FC236}">
                <a16:creationId xmlns:a16="http://schemas.microsoft.com/office/drawing/2014/main" id="{14E6AF7C-980A-7B21-D661-09B693F8F334}"/>
              </a:ext>
            </a:extLst>
          </p:cNvPr>
          <p:cNvPicPr>
            <a:picLocks noChangeAspect="1"/>
          </p:cNvPicPr>
          <p:nvPr/>
        </p:nvPicPr>
        <p:blipFill>
          <a:blip r:embed="rId5"/>
          <a:stretch>
            <a:fillRect/>
          </a:stretch>
        </p:blipFill>
        <p:spPr>
          <a:xfrm>
            <a:off x="4138613" y="-250"/>
            <a:ext cx="8055643" cy="6858501"/>
          </a:xfrm>
          <a:prstGeom prst="rect">
            <a:avLst/>
          </a:prstGeom>
        </p:spPr>
      </p:pic>
      <p:pic>
        <p:nvPicPr>
          <p:cNvPr id="5" name="Picture 4" descr="A person with braided hair wearing glasses and a suit&#10;&#10;Description automatically generated">
            <a:extLst>
              <a:ext uri="{FF2B5EF4-FFF2-40B4-BE49-F238E27FC236}">
                <a16:creationId xmlns:a16="http://schemas.microsoft.com/office/drawing/2014/main" id="{571BA980-CC9A-8C89-3BA4-28F9D0B04695}"/>
              </a:ext>
            </a:extLst>
          </p:cNvPr>
          <p:cNvPicPr>
            <a:picLocks noChangeAspect="1"/>
          </p:cNvPicPr>
          <p:nvPr/>
        </p:nvPicPr>
        <p:blipFill>
          <a:blip r:embed="rId6"/>
          <a:stretch>
            <a:fillRect/>
          </a:stretch>
        </p:blipFill>
        <p:spPr>
          <a:xfrm>
            <a:off x="-2967" y="0"/>
            <a:ext cx="1049289" cy="926124"/>
          </a:xfrm>
          <a:prstGeom prst="rect">
            <a:avLst/>
          </a:prstGeom>
        </p:spPr>
      </p:pic>
      <p:pic>
        <p:nvPicPr>
          <p:cNvPr id="4" name="Recording (3)">
            <a:hlinkClick r:id="" action="ppaction://media"/>
            <a:extLst>
              <a:ext uri="{FF2B5EF4-FFF2-40B4-BE49-F238E27FC236}">
                <a16:creationId xmlns:a16="http://schemas.microsoft.com/office/drawing/2014/main" id="{B434901C-F809-AAB7-F50B-D798B96EA4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44220" y="186668"/>
            <a:ext cx="730250" cy="730250"/>
          </a:xfrm>
          <a:prstGeom prst="rect">
            <a:avLst/>
          </a:prstGeom>
        </p:spPr>
      </p:pic>
    </p:spTree>
    <p:extLst>
      <p:ext uri="{BB962C8B-B14F-4D97-AF65-F5344CB8AC3E}">
        <p14:creationId xmlns:p14="http://schemas.microsoft.com/office/powerpoint/2010/main" val="397790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1" objId="7"/>
        <p14:pauseEvt time="7638" objId="7"/>
        <p14:seekEvt time="7639" objId="7" seek="7385"/>
        <p14:resumeEvt time="7640" objId="7"/>
        <p14:stopEvt time="7641" objId="7"/>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78DC1FE-8814-4858-2D62-947BC8044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6B968A-A417-B33C-613C-7B1B45542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198" y="931857"/>
            <a:ext cx="5670400" cy="499630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4A8971-226D-BB5F-12E0-051CFF73A676}"/>
              </a:ext>
            </a:extLst>
          </p:cNvPr>
          <p:cNvSpPr>
            <a:spLocks noGrp="1"/>
          </p:cNvSpPr>
          <p:nvPr>
            <p:ph type="title"/>
          </p:nvPr>
        </p:nvSpPr>
        <p:spPr>
          <a:xfrm>
            <a:off x="929310" y="1279153"/>
            <a:ext cx="5313582" cy="1150329"/>
          </a:xfrm>
        </p:spPr>
        <p:txBody>
          <a:bodyPr>
            <a:normAutofit/>
          </a:bodyPr>
          <a:lstStyle/>
          <a:p>
            <a:r>
              <a:rPr lang="en-US"/>
              <a:t>Rover </a:t>
            </a:r>
            <a:endParaRPr lang="en-US" i="1" u="sng"/>
          </a:p>
        </p:txBody>
      </p:sp>
      <p:sp>
        <p:nvSpPr>
          <p:cNvPr id="3" name="Content Placeholder 2">
            <a:extLst>
              <a:ext uri="{FF2B5EF4-FFF2-40B4-BE49-F238E27FC236}">
                <a16:creationId xmlns:a16="http://schemas.microsoft.com/office/drawing/2014/main" id="{1ADDFC35-8066-829F-B6E8-73E55C34BF42}"/>
              </a:ext>
            </a:extLst>
          </p:cNvPr>
          <p:cNvSpPr>
            <a:spLocks noGrp="1"/>
          </p:cNvSpPr>
          <p:nvPr>
            <p:ph idx="1"/>
          </p:nvPr>
        </p:nvSpPr>
        <p:spPr>
          <a:xfrm>
            <a:off x="1620446" y="2890881"/>
            <a:ext cx="4227462" cy="2633866"/>
          </a:xfrm>
        </p:spPr>
        <p:txBody>
          <a:bodyPr vert="horz" lIns="91440" tIns="45720" rIns="91440" bIns="45720" rtlCol="0" anchor="t">
            <a:normAutofit/>
          </a:bodyPr>
          <a:lstStyle/>
          <a:p>
            <a:r>
              <a:rPr lang="en-US"/>
              <a:t>When it comes to the functionality of the rover, there are four main components, the wheels, the motor,  the motor driver, and the sensor</a:t>
            </a:r>
          </a:p>
        </p:txBody>
      </p:sp>
      <p:pic>
        <p:nvPicPr>
          <p:cNvPr id="6" name="Picture 5" descr="A diagram of a motor drive&#10;&#10;Description automatically generated">
            <a:extLst>
              <a:ext uri="{FF2B5EF4-FFF2-40B4-BE49-F238E27FC236}">
                <a16:creationId xmlns:a16="http://schemas.microsoft.com/office/drawing/2014/main" id="{34429749-D563-1CC9-171D-4619547402F7}"/>
              </a:ext>
            </a:extLst>
          </p:cNvPr>
          <p:cNvPicPr>
            <a:picLocks noChangeAspect="1"/>
          </p:cNvPicPr>
          <p:nvPr/>
        </p:nvPicPr>
        <p:blipFill>
          <a:blip r:embed="rId5"/>
          <a:stretch>
            <a:fillRect/>
          </a:stretch>
        </p:blipFill>
        <p:spPr>
          <a:xfrm>
            <a:off x="7089526" y="2237285"/>
            <a:ext cx="4577165" cy="1979479"/>
          </a:xfrm>
          <a:prstGeom prst="rect">
            <a:avLst/>
          </a:prstGeom>
        </p:spPr>
      </p:pic>
      <p:pic>
        <p:nvPicPr>
          <p:cNvPr id="7" name="Picture 6" descr="A person with braided hair wearing glasses and a suit&#10;&#10;Description automatically generated">
            <a:extLst>
              <a:ext uri="{FF2B5EF4-FFF2-40B4-BE49-F238E27FC236}">
                <a16:creationId xmlns:a16="http://schemas.microsoft.com/office/drawing/2014/main" id="{E3A1DEAE-B2F2-F7A9-6F69-4F9D92F33591}"/>
              </a:ext>
            </a:extLst>
          </p:cNvPr>
          <p:cNvPicPr>
            <a:picLocks noChangeAspect="1"/>
          </p:cNvPicPr>
          <p:nvPr/>
        </p:nvPicPr>
        <p:blipFill>
          <a:blip r:embed="rId6"/>
          <a:stretch>
            <a:fillRect/>
          </a:stretch>
        </p:blipFill>
        <p:spPr>
          <a:xfrm>
            <a:off x="11145679" y="0"/>
            <a:ext cx="1049289" cy="926124"/>
          </a:xfrm>
          <a:prstGeom prst="rect">
            <a:avLst/>
          </a:prstGeom>
        </p:spPr>
      </p:pic>
      <p:pic>
        <p:nvPicPr>
          <p:cNvPr id="15" name="slide7.m4a">
            <a:hlinkClick r:id="" action="ppaction://media"/>
            <a:extLst>
              <a:ext uri="{FF2B5EF4-FFF2-40B4-BE49-F238E27FC236}">
                <a16:creationId xmlns:a16="http://schemas.microsoft.com/office/drawing/2014/main" id="{CF38D997-2F82-45DE-D099-D1BD2C58E9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7270" y="175058"/>
            <a:ext cx="812800" cy="812800"/>
          </a:xfrm>
          <a:prstGeom prst="rect">
            <a:avLst/>
          </a:prstGeom>
        </p:spPr>
      </p:pic>
    </p:spTree>
    <p:extLst>
      <p:ext uri="{BB962C8B-B14F-4D97-AF65-F5344CB8AC3E}">
        <p14:creationId xmlns:p14="http://schemas.microsoft.com/office/powerpoint/2010/main" val="90019507"/>
      </p:ext>
    </p:extLst>
  </p:cSld>
  <p:clrMapOvr>
    <a:masterClrMapping/>
  </p:clrMapOvr>
  <mc:AlternateContent xmlns:mc="http://schemas.openxmlformats.org/markup-compatibility/2006" xmlns:p14="http://schemas.microsoft.com/office/powerpoint/2010/main">
    <mc:Choice Requires="p14">
      <p:transition spd="slow" p14:dur="2000" advTm="6908"/>
    </mc:Choice>
    <mc:Fallback xmlns="">
      <p:transition spd="slow" advTm="69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5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B827-E92B-1BC9-2594-508E2180E2F4}"/>
              </a:ext>
            </a:extLst>
          </p:cNvPr>
          <p:cNvSpPr>
            <a:spLocks noGrp="1"/>
          </p:cNvSpPr>
          <p:nvPr>
            <p:ph type="title"/>
          </p:nvPr>
        </p:nvSpPr>
        <p:spPr/>
        <p:txBody>
          <a:bodyPr/>
          <a:lstStyle/>
          <a:p>
            <a:r>
              <a:rPr lang="en-US"/>
              <a:t>Types of Wheels</a:t>
            </a:r>
          </a:p>
        </p:txBody>
      </p:sp>
      <p:graphicFrame>
        <p:nvGraphicFramePr>
          <p:cNvPr id="4" name="Content Placeholder 3">
            <a:extLst>
              <a:ext uri="{FF2B5EF4-FFF2-40B4-BE49-F238E27FC236}">
                <a16:creationId xmlns:a16="http://schemas.microsoft.com/office/drawing/2014/main" id="{434EE8B0-0101-A319-E82D-2AA251B2B51F}"/>
              </a:ext>
            </a:extLst>
          </p:cNvPr>
          <p:cNvGraphicFramePr>
            <a:graphicFrameLocks noGrp="1"/>
          </p:cNvGraphicFramePr>
          <p:nvPr>
            <p:ph idx="1"/>
            <p:extLst>
              <p:ext uri="{D42A27DB-BD31-4B8C-83A1-F6EECF244321}">
                <p14:modId xmlns:p14="http://schemas.microsoft.com/office/powerpoint/2010/main" val="803662174"/>
              </p:ext>
            </p:extLst>
          </p:nvPr>
        </p:nvGraphicFramePr>
        <p:xfrm>
          <a:off x="1620838" y="2419350"/>
          <a:ext cx="9131728" cy="3429986"/>
        </p:xfrm>
        <a:graphic>
          <a:graphicData uri="http://schemas.openxmlformats.org/drawingml/2006/table">
            <a:tbl>
              <a:tblPr firstRow="1" bandRow="1">
                <a:tableStyleId>{5C22544A-7EE6-4342-B048-85BDC9FD1C3A}</a:tableStyleId>
              </a:tblPr>
              <a:tblGrid>
                <a:gridCol w="2282932">
                  <a:extLst>
                    <a:ext uri="{9D8B030D-6E8A-4147-A177-3AD203B41FA5}">
                      <a16:colId xmlns:a16="http://schemas.microsoft.com/office/drawing/2014/main" val="3968113440"/>
                    </a:ext>
                  </a:extLst>
                </a:gridCol>
                <a:gridCol w="2282932">
                  <a:extLst>
                    <a:ext uri="{9D8B030D-6E8A-4147-A177-3AD203B41FA5}">
                      <a16:colId xmlns:a16="http://schemas.microsoft.com/office/drawing/2014/main" val="3440315958"/>
                    </a:ext>
                  </a:extLst>
                </a:gridCol>
                <a:gridCol w="2282932">
                  <a:extLst>
                    <a:ext uri="{9D8B030D-6E8A-4147-A177-3AD203B41FA5}">
                      <a16:colId xmlns:a16="http://schemas.microsoft.com/office/drawing/2014/main" val="1885812270"/>
                    </a:ext>
                  </a:extLst>
                </a:gridCol>
                <a:gridCol w="2282932">
                  <a:extLst>
                    <a:ext uri="{9D8B030D-6E8A-4147-A177-3AD203B41FA5}">
                      <a16:colId xmlns:a16="http://schemas.microsoft.com/office/drawing/2014/main" val="2506536380"/>
                    </a:ext>
                  </a:extLst>
                </a:gridCol>
              </a:tblGrid>
              <a:tr h="389293">
                <a:tc>
                  <a:txBody>
                    <a:bodyPr/>
                    <a:lstStyle/>
                    <a:p>
                      <a:endParaRPr lang="en-US"/>
                    </a:p>
                  </a:txBody>
                  <a:tcPr/>
                </a:tc>
                <a:tc>
                  <a:txBody>
                    <a:bodyPr/>
                    <a:lstStyle/>
                    <a:p>
                      <a:r>
                        <a:rPr lang="en-US">
                          <a:solidFill>
                            <a:schemeClr val="tx1"/>
                          </a:solidFill>
                          <a:highlight>
                            <a:srgbClr val="FFFF00"/>
                          </a:highlight>
                        </a:rPr>
                        <a:t>Balloon Wheels</a:t>
                      </a:r>
                    </a:p>
                  </a:txBody>
                  <a:tcPr/>
                </a:tc>
                <a:tc>
                  <a:txBody>
                    <a:bodyPr/>
                    <a:lstStyle/>
                    <a:p>
                      <a:r>
                        <a:rPr lang="en-US">
                          <a:solidFill>
                            <a:schemeClr val="tx1"/>
                          </a:solidFill>
                        </a:rPr>
                        <a:t>Standard Wheels</a:t>
                      </a:r>
                    </a:p>
                  </a:txBody>
                  <a:tcPr/>
                </a:tc>
                <a:tc>
                  <a:txBody>
                    <a:bodyPr/>
                    <a:lstStyle/>
                    <a:p>
                      <a:r>
                        <a:rPr lang="en-US">
                          <a:solidFill>
                            <a:schemeClr val="tx1"/>
                          </a:solidFill>
                        </a:rPr>
                        <a:t>Omni Wheels</a:t>
                      </a:r>
                    </a:p>
                  </a:txBody>
                  <a:tcPr/>
                </a:tc>
                <a:extLst>
                  <a:ext uri="{0D108BD9-81ED-4DB2-BD59-A6C34878D82A}">
                    <a16:rowId xmlns:a16="http://schemas.microsoft.com/office/drawing/2014/main" val="964358422"/>
                  </a:ext>
                </a:extLst>
              </a:tr>
              <a:tr h="662850">
                <a:tc>
                  <a:txBody>
                    <a:bodyPr/>
                    <a:lstStyle/>
                    <a:p>
                      <a:r>
                        <a:rPr lang="en-US"/>
                        <a:t>Movability</a:t>
                      </a:r>
                    </a:p>
                  </a:txBody>
                  <a:tcPr/>
                </a:tc>
                <a:tc>
                  <a:txBody>
                    <a:bodyPr/>
                    <a:lstStyle/>
                    <a:p>
                      <a:r>
                        <a:rPr lang="en-US"/>
                        <a:t>Forwards and Backwards</a:t>
                      </a:r>
                    </a:p>
                  </a:txBody>
                  <a:tcPr/>
                </a:tc>
                <a:tc>
                  <a:txBody>
                    <a:bodyPr/>
                    <a:lstStyle/>
                    <a:p>
                      <a:r>
                        <a:rPr lang="en-US"/>
                        <a:t>Forwards and backwards</a:t>
                      </a:r>
                    </a:p>
                  </a:txBody>
                  <a:tcPr/>
                </a:tc>
                <a:tc>
                  <a:txBody>
                    <a:bodyPr/>
                    <a:lstStyle/>
                    <a:p>
                      <a:r>
                        <a:rPr lang="en-US"/>
                        <a:t>Moves in all directions</a:t>
                      </a:r>
                    </a:p>
                  </a:txBody>
                  <a:tcPr/>
                </a:tc>
                <a:extLst>
                  <a:ext uri="{0D108BD9-81ED-4DB2-BD59-A6C34878D82A}">
                    <a16:rowId xmlns:a16="http://schemas.microsoft.com/office/drawing/2014/main" val="2575762558"/>
                  </a:ext>
                </a:extLst>
              </a:tr>
              <a:tr h="662850">
                <a:tc>
                  <a:txBody>
                    <a:bodyPr/>
                    <a:lstStyle/>
                    <a:p>
                      <a:pPr lvl="0">
                        <a:buNone/>
                      </a:pPr>
                      <a:r>
                        <a:rPr lang="en-US"/>
                        <a:t>Height</a:t>
                      </a:r>
                    </a:p>
                  </a:txBody>
                  <a:tcPr/>
                </a:tc>
                <a:tc>
                  <a:txBody>
                    <a:bodyPr/>
                    <a:lstStyle/>
                    <a:p>
                      <a:pPr lvl="0">
                        <a:buNone/>
                      </a:pPr>
                      <a:r>
                        <a:rPr lang="en-US"/>
                        <a:t>Around 9-12 inches</a:t>
                      </a:r>
                    </a:p>
                  </a:txBody>
                  <a:tcPr/>
                </a:tc>
                <a:tc>
                  <a:txBody>
                    <a:bodyPr/>
                    <a:lstStyle/>
                    <a:p>
                      <a:pPr lvl="0">
                        <a:buNone/>
                      </a:pPr>
                      <a:r>
                        <a:rPr lang="en-US"/>
                        <a:t>Ranges from 2-18 inches</a:t>
                      </a:r>
                    </a:p>
                  </a:txBody>
                  <a:tcPr/>
                </a:tc>
                <a:tc>
                  <a:txBody>
                    <a:bodyPr/>
                    <a:lstStyle/>
                    <a:p>
                      <a:pPr lvl="0">
                        <a:buNone/>
                      </a:pPr>
                      <a:r>
                        <a:rPr lang="en-US"/>
                        <a:t>Around 4-7 inches</a:t>
                      </a:r>
                    </a:p>
                  </a:txBody>
                  <a:tcPr/>
                </a:tc>
                <a:extLst>
                  <a:ext uri="{0D108BD9-81ED-4DB2-BD59-A6C34878D82A}">
                    <a16:rowId xmlns:a16="http://schemas.microsoft.com/office/drawing/2014/main" val="822869290"/>
                  </a:ext>
                </a:extLst>
              </a:tr>
              <a:tr h="662850">
                <a:tc>
                  <a:txBody>
                    <a:bodyPr/>
                    <a:lstStyle/>
                    <a:p>
                      <a:pPr lvl="0">
                        <a:buNone/>
                      </a:pPr>
                      <a:r>
                        <a:rPr lang="en-US"/>
                        <a:t>Material</a:t>
                      </a:r>
                    </a:p>
                  </a:txBody>
                  <a:tcPr/>
                </a:tc>
                <a:tc>
                  <a:txBody>
                    <a:bodyPr/>
                    <a:lstStyle/>
                    <a:p>
                      <a:pPr lvl="0">
                        <a:buNone/>
                      </a:pPr>
                      <a:r>
                        <a:rPr lang="en-US"/>
                        <a:t>Polyurethane, rubber, PVC,</a:t>
                      </a:r>
                    </a:p>
                  </a:txBody>
                  <a:tcPr/>
                </a:tc>
                <a:tc>
                  <a:txBody>
                    <a:bodyPr/>
                    <a:lstStyle/>
                    <a:p>
                      <a:pPr lvl="0">
                        <a:buNone/>
                      </a:pPr>
                      <a:r>
                        <a:rPr lang="en-US"/>
                        <a:t>Rubber</a:t>
                      </a:r>
                    </a:p>
                  </a:txBody>
                  <a:tcPr/>
                </a:tc>
                <a:tc>
                  <a:txBody>
                    <a:bodyPr/>
                    <a:lstStyle/>
                    <a:p>
                      <a:pPr lvl="0">
                        <a:buNone/>
                      </a:pPr>
                      <a:r>
                        <a:rPr lang="en-US"/>
                        <a:t>Plastic and Rubber</a:t>
                      </a:r>
                    </a:p>
                  </a:txBody>
                  <a:tcPr/>
                </a:tc>
                <a:extLst>
                  <a:ext uri="{0D108BD9-81ED-4DB2-BD59-A6C34878D82A}">
                    <a16:rowId xmlns:a16="http://schemas.microsoft.com/office/drawing/2014/main" val="1226501066"/>
                  </a:ext>
                </a:extLst>
              </a:tr>
              <a:tr h="662850">
                <a:tc>
                  <a:txBody>
                    <a:bodyPr/>
                    <a:lstStyle/>
                    <a:p>
                      <a:pPr lvl="0">
                        <a:buNone/>
                      </a:pPr>
                      <a:r>
                        <a:rPr lang="en-US"/>
                        <a:t>Off Roading Capabilities</a:t>
                      </a:r>
                    </a:p>
                  </a:txBody>
                  <a:tcPr/>
                </a:tc>
                <a:tc>
                  <a:txBody>
                    <a:bodyPr/>
                    <a:lstStyle/>
                    <a:p>
                      <a:pPr lvl="0">
                        <a:buNone/>
                      </a:pPr>
                      <a:r>
                        <a:rPr lang="en-US"/>
                        <a:t>Strong</a:t>
                      </a:r>
                    </a:p>
                  </a:txBody>
                  <a:tcPr/>
                </a:tc>
                <a:tc>
                  <a:txBody>
                    <a:bodyPr/>
                    <a:lstStyle/>
                    <a:p>
                      <a:pPr lvl="0">
                        <a:buNone/>
                      </a:pPr>
                      <a:r>
                        <a:rPr lang="en-US"/>
                        <a:t>Good</a:t>
                      </a:r>
                    </a:p>
                  </a:txBody>
                  <a:tcPr/>
                </a:tc>
                <a:tc>
                  <a:txBody>
                    <a:bodyPr/>
                    <a:lstStyle/>
                    <a:p>
                      <a:pPr lvl="0">
                        <a:buNone/>
                      </a:pPr>
                      <a:r>
                        <a:rPr lang="en-US"/>
                        <a:t>Poor</a:t>
                      </a:r>
                    </a:p>
                  </a:txBody>
                  <a:tcPr/>
                </a:tc>
                <a:extLst>
                  <a:ext uri="{0D108BD9-81ED-4DB2-BD59-A6C34878D82A}">
                    <a16:rowId xmlns:a16="http://schemas.microsoft.com/office/drawing/2014/main" val="3014249296"/>
                  </a:ext>
                </a:extLst>
              </a:tr>
              <a:tr h="389293">
                <a:tc>
                  <a:txBody>
                    <a:bodyPr/>
                    <a:lstStyle/>
                    <a:p>
                      <a:pPr lvl="0">
                        <a:buNone/>
                      </a:pPr>
                      <a:r>
                        <a:rPr lang="en-US"/>
                        <a:t>Cost</a:t>
                      </a:r>
                    </a:p>
                  </a:txBody>
                  <a:tcPr/>
                </a:tc>
                <a:tc>
                  <a:txBody>
                    <a:bodyPr/>
                    <a:lstStyle/>
                    <a:p>
                      <a:pPr lvl="0">
                        <a:buNone/>
                      </a:pPr>
                      <a:r>
                        <a:rPr lang="en-US"/>
                        <a:t>High</a:t>
                      </a:r>
                    </a:p>
                  </a:txBody>
                  <a:tcPr/>
                </a:tc>
                <a:tc>
                  <a:txBody>
                    <a:bodyPr/>
                    <a:lstStyle/>
                    <a:p>
                      <a:pPr lvl="0">
                        <a:buNone/>
                      </a:pPr>
                      <a:r>
                        <a:rPr lang="en-US"/>
                        <a:t>Moderate</a:t>
                      </a:r>
                    </a:p>
                  </a:txBody>
                  <a:tcPr/>
                </a:tc>
                <a:tc>
                  <a:txBody>
                    <a:bodyPr/>
                    <a:lstStyle/>
                    <a:p>
                      <a:pPr lvl="0">
                        <a:buNone/>
                      </a:pPr>
                      <a:r>
                        <a:rPr lang="en-US"/>
                        <a:t>Low</a:t>
                      </a:r>
                    </a:p>
                  </a:txBody>
                  <a:tcPr/>
                </a:tc>
                <a:extLst>
                  <a:ext uri="{0D108BD9-81ED-4DB2-BD59-A6C34878D82A}">
                    <a16:rowId xmlns:a16="http://schemas.microsoft.com/office/drawing/2014/main" val="833480103"/>
                  </a:ext>
                </a:extLst>
              </a:tr>
            </a:tbl>
          </a:graphicData>
        </a:graphic>
      </p:graphicFrame>
      <p:pic>
        <p:nvPicPr>
          <p:cNvPr id="5" name="Picture 4" descr="A person with braided hair wearing glasses and a suit&#10;&#10;Description automatically generated">
            <a:extLst>
              <a:ext uri="{FF2B5EF4-FFF2-40B4-BE49-F238E27FC236}">
                <a16:creationId xmlns:a16="http://schemas.microsoft.com/office/drawing/2014/main" id="{E85840A0-3FDD-3FB9-37D5-B766B1E8FF6F}"/>
              </a:ext>
            </a:extLst>
          </p:cNvPr>
          <p:cNvPicPr>
            <a:picLocks noChangeAspect="1"/>
          </p:cNvPicPr>
          <p:nvPr/>
        </p:nvPicPr>
        <p:blipFill>
          <a:blip r:embed="rId5"/>
          <a:stretch>
            <a:fillRect/>
          </a:stretch>
        </p:blipFill>
        <p:spPr>
          <a:xfrm>
            <a:off x="11145679" y="0"/>
            <a:ext cx="1049289" cy="926124"/>
          </a:xfrm>
          <a:prstGeom prst="rect">
            <a:avLst/>
          </a:prstGeom>
        </p:spPr>
      </p:pic>
      <p:pic>
        <p:nvPicPr>
          <p:cNvPr id="12" name="Slide 8 New">
            <a:hlinkClick r:id="" action="ppaction://media"/>
            <a:extLst>
              <a:ext uri="{FF2B5EF4-FFF2-40B4-BE49-F238E27FC236}">
                <a16:creationId xmlns:a16="http://schemas.microsoft.com/office/drawing/2014/main" id="{05C3EB3E-DB51-07A0-BA8A-7D799F076C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45679" y="5958353"/>
            <a:ext cx="730250" cy="730250"/>
          </a:xfrm>
          <a:prstGeom prst="rect">
            <a:avLst/>
          </a:prstGeom>
        </p:spPr>
      </p:pic>
    </p:spTree>
    <p:extLst>
      <p:ext uri="{BB962C8B-B14F-4D97-AF65-F5344CB8AC3E}">
        <p14:creationId xmlns:p14="http://schemas.microsoft.com/office/powerpoint/2010/main" val="191323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9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136FA-AB95-CDBD-D883-0109EBAAC2D4}"/>
              </a:ext>
            </a:extLst>
          </p:cNvPr>
          <p:cNvSpPr>
            <a:spLocks noGrp="1"/>
          </p:cNvSpPr>
          <p:nvPr>
            <p:ph type="title"/>
          </p:nvPr>
        </p:nvSpPr>
        <p:spPr/>
        <p:txBody>
          <a:bodyPr/>
          <a:lstStyle/>
          <a:p>
            <a:r>
              <a:rPr lang="en-US"/>
              <a:t>Balloon Wheels</a:t>
            </a:r>
          </a:p>
        </p:txBody>
      </p:sp>
      <p:graphicFrame>
        <p:nvGraphicFramePr>
          <p:cNvPr id="5" name="Content Placeholder 3">
            <a:extLst>
              <a:ext uri="{FF2B5EF4-FFF2-40B4-BE49-F238E27FC236}">
                <a16:creationId xmlns:a16="http://schemas.microsoft.com/office/drawing/2014/main" id="{EA77DE01-9111-EFE1-B4BA-BD3B4B44C4EB}"/>
              </a:ext>
            </a:extLst>
          </p:cNvPr>
          <p:cNvGraphicFramePr>
            <a:graphicFrameLocks/>
          </p:cNvGraphicFramePr>
          <p:nvPr>
            <p:extLst>
              <p:ext uri="{D42A27DB-BD31-4B8C-83A1-F6EECF244321}">
                <p14:modId xmlns:p14="http://schemas.microsoft.com/office/powerpoint/2010/main" val="560502561"/>
              </p:ext>
            </p:extLst>
          </p:nvPr>
        </p:nvGraphicFramePr>
        <p:xfrm>
          <a:off x="1620838" y="2419350"/>
          <a:ext cx="6339784" cy="3169443"/>
        </p:xfrm>
        <a:graphic>
          <a:graphicData uri="http://schemas.openxmlformats.org/drawingml/2006/table">
            <a:tbl>
              <a:tblPr firstRow="1" bandRow="1">
                <a:tableStyleId>{5C22544A-7EE6-4342-B048-85BDC9FD1C3A}</a:tableStyleId>
              </a:tblPr>
              <a:tblGrid>
                <a:gridCol w="1584946">
                  <a:extLst>
                    <a:ext uri="{9D8B030D-6E8A-4147-A177-3AD203B41FA5}">
                      <a16:colId xmlns:a16="http://schemas.microsoft.com/office/drawing/2014/main" val="3968113440"/>
                    </a:ext>
                  </a:extLst>
                </a:gridCol>
                <a:gridCol w="1584946">
                  <a:extLst>
                    <a:ext uri="{9D8B030D-6E8A-4147-A177-3AD203B41FA5}">
                      <a16:colId xmlns:a16="http://schemas.microsoft.com/office/drawing/2014/main" val="3440315958"/>
                    </a:ext>
                  </a:extLst>
                </a:gridCol>
                <a:gridCol w="1584946">
                  <a:extLst>
                    <a:ext uri="{9D8B030D-6E8A-4147-A177-3AD203B41FA5}">
                      <a16:colId xmlns:a16="http://schemas.microsoft.com/office/drawing/2014/main" val="1885812270"/>
                    </a:ext>
                  </a:extLst>
                </a:gridCol>
                <a:gridCol w="1584946">
                  <a:extLst>
                    <a:ext uri="{9D8B030D-6E8A-4147-A177-3AD203B41FA5}">
                      <a16:colId xmlns:a16="http://schemas.microsoft.com/office/drawing/2014/main" val="2506536380"/>
                    </a:ext>
                  </a:extLst>
                </a:gridCol>
              </a:tblGrid>
              <a:tr h="629761">
                <a:tc>
                  <a:txBody>
                    <a:bodyPr/>
                    <a:lstStyle/>
                    <a:p>
                      <a:endParaRPr lang="en-US"/>
                    </a:p>
                  </a:txBody>
                  <a:tcPr/>
                </a:tc>
                <a:tc>
                  <a:txBody>
                    <a:bodyPr/>
                    <a:lstStyle/>
                    <a:p>
                      <a:r>
                        <a:rPr lang="en-US" err="1">
                          <a:solidFill>
                            <a:schemeClr val="tx1"/>
                          </a:solidFill>
                        </a:rPr>
                        <a:t>Wheeleez</a:t>
                      </a:r>
                    </a:p>
                  </a:txBody>
                  <a:tcPr/>
                </a:tc>
                <a:tc>
                  <a:txBody>
                    <a:bodyPr/>
                    <a:lstStyle/>
                    <a:p>
                      <a:pPr lvl="0">
                        <a:buNone/>
                      </a:pPr>
                      <a:r>
                        <a:rPr lang="en-US">
                          <a:solidFill>
                            <a:schemeClr val="tx1"/>
                          </a:solidFill>
                          <a:highlight>
                            <a:srgbClr val="FFFF00"/>
                          </a:highlight>
                        </a:rPr>
                        <a:t>VEVOR Wheels</a:t>
                      </a:r>
                    </a:p>
                  </a:txBody>
                  <a:tcPr/>
                </a:tc>
                <a:tc>
                  <a:txBody>
                    <a:bodyPr/>
                    <a:lstStyle/>
                    <a:p>
                      <a:pPr lvl="0">
                        <a:buNone/>
                      </a:pPr>
                      <a:r>
                        <a:rPr lang="en-US">
                          <a:solidFill>
                            <a:schemeClr val="tx1"/>
                          </a:solidFill>
                        </a:rPr>
                        <a:t>Extreme Max Wheels</a:t>
                      </a:r>
                    </a:p>
                  </a:txBody>
                  <a:tcPr/>
                </a:tc>
                <a:extLst>
                  <a:ext uri="{0D108BD9-81ED-4DB2-BD59-A6C34878D82A}">
                    <a16:rowId xmlns:a16="http://schemas.microsoft.com/office/drawing/2014/main" val="964358422"/>
                  </a:ext>
                </a:extLst>
              </a:tr>
              <a:tr h="629761">
                <a:tc>
                  <a:txBody>
                    <a:bodyPr/>
                    <a:lstStyle/>
                    <a:p>
                      <a:pPr lvl="0">
                        <a:buNone/>
                      </a:pPr>
                      <a:r>
                        <a:rPr lang="en-US"/>
                        <a:t>Weight</a:t>
                      </a:r>
                    </a:p>
                  </a:txBody>
                  <a:tcPr/>
                </a:tc>
                <a:tc>
                  <a:txBody>
                    <a:bodyPr/>
                    <a:lstStyle/>
                    <a:p>
                      <a:pPr lvl="0">
                        <a:buNone/>
                      </a:pPr>
                      <a:r>
                        <a:rPr lang="en-US"/>
                        <a:t>1.5 pounds</a:t>
                      </a:r>
                    </a:p>
                  </a:txBody>
                  <a:tcPr/>
                </a:tc>
                <a:tc>
                  <a:txBody>
                    <a:bodyPr/>
                    <a:lstStyle/>
                    <a:p>
                      <a:pPr lvl="0">
                        <a:buNone/>
                      </a:pPr>
                      <a:r>
                        <a:rPr lang="en-US"/>
                        <a:t>6 pounds</a:t>
                      </a:r>
                    </a:p>
                  </a:txBody>
                  <a:tcPr/>
                </a:tc>
                <a:tc>
                  <a:txBody>
                    <a:bodyPr/>
                    <a:lstStyle/>
                    <a:p>
                      <a:pPr lvl="0">
                        <a:buNone/>
                      </a:pPr>
                      <a:r>
                        <a:rPr lang="en-US"/>
                        <a:t>3.85 pounds</a:t>
                      </a:r>
                    </a:p>
                  </a:txBody>
                  <a:tcPr/>
                </a:tc>
                <a:extLst>
                  <a:ext uri="{0D108BD9-81ED-4DB2-BD59-A6C34878D82A}">
                    <a16:rowId xmlns:a16="http://schemas.microsoft.com/office/drawing/2014/main" val="2575762558"/>
                  </a:ext>
                </a:extLst>
              </a:tr>
              <a:tr h="629761">
                <a:tc>
                  <a:txBody>
                    <a:bodyPr/>
                    <a:lstStyle/>
                    <a:p>
                      <a:pPr lvl="0">
                        <a:buNone/>
                      </a:pPr>
                      <a:r>
                        <a:rPr lang="en-US" b="1"/>
                        <a:t>Diameter</a:t>
                      </a:r>
                    </a:p>
                  </a:txBody>
                  <a:tcPr/>
                </a:tc>
                <a:tc>
                  <a:txBody>
                    <a:bodyPr/>
                    <a:lstStyle/>
                    <a:p>
                      <a:pPr lvl="0">
                        <a:buNone/>
                      </a:pPr>
                      <a:r>
                        <a:rPr lang="en-US" b="1"/>
                        <a:t>9.4 inches</a:t>
                      </a:r>
                    </a:p>
                  </a:txBody>
                  <a:tcPr/>
                </a:tc>
                <a:tc>
                  <a:txBody>
                    <a:bodyPr/>
                    <a:lstStyle/>
                    <a:p>
                      <a:pPr lvl="0">
                        <a:buNone/>
                      </a:pPr>
                      <a:r>
                        <a:rPr lang="en-US" b="1"/>
                        <a:t>13 inches</a:t>
                      </a:r>
                    </a:p>
                  </a:txBody>
                  <a:tcPr/>
                </a:tc>
                <a:tc>
                  <a:txBody>
                    <a:bodyPr/>
                    <a:lstStyle/>
                    <a:p>
                      <a:pPr lvl="0">
                        <a:buNone/>
                      </a:pPr>
                      <a:r>
                        <a:rPr lang="en-US" b="1"/>
                        <a:t>11.3 inches</a:t>
                      </a:r>
                    </a:p>
                  </a:txBody>
                  <a:tcPr/>
                </a:tc>
                <a:extLst>
                  <a:ext uri="{0D108BD9-81ED-4DB2-BD59-A6C34878D82A}">
                    <a16:rowId xmlns:a16="http://schemas.microsoft.com/office/drawing/2014/main" val="822869290"/>
                  </a:ext>
                </a:extLst>
              </a:tr>
              <a:tr h="629761">
                <a:tc>
                  <a:txBody>
                    <a:bodyPr/>
                    <a:lstStyle/>
                    <a:p>
                      <a:pPr lvl="0">
                        <a:buNone/>
                      </a:pPr>
                      <a:r>
                        <a:rPr lang="en-US"/>
                        <a:t>Material</a:t>
                      </a:r>
                    </a:p>
                  </a:txBody>
                  <a:tcPr/>
                </a:tc>
                <a:tc>
                  <a:txBody>
                    <a:bodyPr/>
                    <a:lstStyle/>
                    <a:p>
                      <a:pPr lvl="0">
                        <a:buNone/>
                      </a:pPr>
                      <a:r>
                        <a:rPr lang="en-US"/>
                        <a:t>Polyurethane</a:t>
                      </a:r>
                    </a:p>
                  </a:txBody>
                  <a:tcPr/>
                </a:tc>
                <a:tc>
                  <a:txBody>
                    <a:bodyPr/>
                    <a:lstStyle/>
                    <a:p>
                      <a:pPr lvl="0">
                        <a:buNone/>
                      </a:pPr>
                      <a:r>
                        <a:rPr lang="en-US"/>
                        <a:t>PVC</a:t>
                      </a:r>
                    </a:p>
                  </a:txBody>
                  <a:tcPr/>
                </a:tc>
                <a:tc>
                  <a:txBody>
                    <a:bodyPr/>
                    <a:lstStyle/>
                    <a:p>
                      <a:pPr lvl="0">
                        <a:buNone/>
                      </a:pPr>
                      <a:r>
                        <a:rPr lang="en-US"/>
                        <a:t>Not Listed</a:t>
                      </a:r>
                    </a:p>
                  </a:txBody>
                  <a:tcPr/>
                </a:tc>
                <a:extLst>
                  <a:ext uri="{0D108BD9-81ED-4DB2-BD59-A6C34878D82A}">
                    <a16:rowId xmlns:a16="http://schemas.microsoft.com/office/drawing/2014/main" val="1226501066"/>
                  </a:ext>
                </a:extLst>
              </a:tr>
              <a:tr h="629761">
                <a:tc>
                  <a:txBody>
                    <a:bodyPr/>
                    <a:lstStyle/>
                    <a:p>
                      <a:pPr lvl="0">
                        <a:buNone/>
                      </a:pPr>
                      <a:r>
                        <a:rPr lang="en-US" b="1"/>
                        <a:t>Cost (Per Wheel)</a:t>
                      </a:r>
                    </a:p>
                  </a:txBody>
                  <a:tcPr/>
                </a:tc>
                <a:tc>
                  <a:txBody>
                    <a:bodyPr/>
                    <a:lstStyle/>
                    <a:p>
                      <a:pPr lvl="0">
                        <a:buNone/>
                      </a:pPr>
                      <a:r>
                        <a:rPr lang="en-US" b="1"/>
                        <a:t>$70</a:t>
                      </a:r>
                    </a:p>
                  </a:txBody>
                  <a:tcPr/>
                </a:tc>
                <a:tc>
                  <a:txBody>
                    <a:bodyPr/>
                    <a:lstStyle/>
                    <a:p>
                      <a:pPr lvl="0">
                        <a:buNone/>
                      </a:pPr>
                      <a:r>
                        <a:rPr lang="en-US" b="1"/>
                        <a:t>$30</a:t>
                      </a:r>
                    </a:p>
                  </a:txBody>
                  <a:tcPr/>
                </a:tc>
                <a:tc>
                  <a:txBody>
                    <a:bodyPr/>
                    <a:lstStyle/>
                    <a:p>
                      <a:pPr lvl="0">
                        <a:buNone/>
                      </a:pPr>
                      <a:r>
                        <a:rPr lang="en-US" b="1"/>
                        <a:t>$45</a:t>
                      </a:r>
                    </a:p>
                  </a:txBody>
                  <a:tcPr/>
                </a:tc>
                <a:extLst>
                  <a:ext uri="{0D108BD9-81ED-4DB2-BD59-A6C34878D82A}">
                    <a16:rowId xmlns:a16="http://schemas.microsoft.com/office/drawing/2014/main" val="833480103"/>
                  </a:ext>
                </a:extLst>
              </a:tr>
            </a:tbl>
          </a:graphicData>
        </a:graphic>
      </p:graphicFrame>
      <p:pic>
        <p:nvPicPr>
          <p:cNvPr id="4" name="Picture 3" descr="A machine with round objects on a table&#10;&#10;Description automatically generated">
            <a:extLst>
              <a:ext uri="{FF2B5EF4-FFF2-40B4-BE49-F238E27FC236}">
                <a16:creationId xmlns:a16="http://schemas.microsoft.com/office/drawing/2014/main" id="{6CEDF30D-2293-4D54-0A92-4622B796FC57}"/>
              </a:ext>
            </a:extLst>
          </p:cNvPr>
          <p:cNvPicPr>
            <a:picLocks noChangeAspect="1"/>
          </p:cNvPicPr>
          <p:nvPr/>
        </p:nvPicPr>
        <p:blipFill>
          <a:blip r:embed="rId5"/>
          <a:stretch>
            <a:fillRect/>
          </a:stretch>
        </p:blipFill>
        <p:spPr>
          <a:xfrm>
            <a:off x="8143374" y="2845719"/>
            <a:ext cx="3124200" cy="2309561"/>
          </a:xfrm>
          <a:prstGeom prst="rect">
            <a:avLst/>
          </a:prstGeom>
        </p:spPr>
      </p:pic>
      <p:pic>
        <p:nvPicPr>
          <p:cNvPr id="6" name="Picture 5" descr="A person with braided hair wearing glasses and a suit&#10;&#10;Description automatically generated">
            <a:extLst>
              <a:ext uri="{FF2B5EF4-FFF2-40B4-BE49-F238E27FC236}">
                <a16:creationId xmlns:a16="http://schemas.microsoft.com/office/drawing/2014/main" id="{5C333CEC-2039-C7C9-60FF-68C9900F02E4}"/>
              </a:ext>
            </a:extLst>
          </p:cNvPr>
          <p:cNvPicPr>
            <a:picLocks noChangeAspect="1"/>
          </p:cNvPicPr>
          <p:nvPr/>
        </p:nvPicPr>
        <p:blipFill>
          <a:blip r:embed="rId6"/>
          <a:stretch>
            <a:fillRect/>
          </a:stretch>
        </p:blipFill>
        <p:spPr>
          <a:xfrm>
            <a:off x="11145679" y="0"/>
            <a:ext cx="1049289" cy="926124"/>
          </a:xfrm>
          <a:prstGeom prst="rect">
            <a:avLst/>
          </a:prstGeom>
        </p:spPr>
      </p:pic>
      <p:pic>
        <p:nvPicPr>
          <p:cNvPr id="7" name="Slide 9">
            <a:hlinkClick r:id="" action="ppaction://media"/>
            <a:extLst>
              <a:ext uri="{FF2B5EF4-FFF2-40B4-BE49-F238E27FC236}">
                <a16:creationId xmlns:a16="http://schemas.microsoft.com/office/drawing/2014/main" id="{305A7046-7A67-A046-528C-F13890DF98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9784" y="96693"/>
            <a:ext cx="730250" cy="730250"/>
          </a:xfrm>
          <a:prstGeom prst="rect">
            <a:avLst/>
          </a:prstGeom>
        </p:spPr>
      </p:pic>
    </p:spTree>
    <p:extLst>
      <p:ext uri="{BB962C8B-B14F-4D97-AF65-F5344CB8AC3E}">
        <p14:creationId xmlns:p14="http://schemas.microsoft.com/office/powerpoint/2010/main" val="328955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LimelightVTI">
  <a:themeElements>
    <a:clrScheme name="Limelight">
      <a:dk1>
        <a:sysClr val="windowText" lastClr="000000"/>
      </a:dk1>
      <a:lt1>
        <a:sysClr val="window" lastClr="FFFFFF"/>
      </a:lt1>
      <a:dk2>
        <a:srgbClr val="23353B"/>
      </a:dk2>
      <a:lt2>
        <a:srgbClr val="E0DDD8"/>
      </a:lt2>
      <a:accent1>
        <a:srgbClr val="90A208"/>
      </a:accent1>
      <a:accent2>
        <a:srgbClr val="6A8755"/>
      </a:accent2>
      <a:accent3>
        <a:srgbClr val="49716B"/>
      </a:accent3>
      <a:accent4>
        <a:srgbClr val="A16F7C"/>
      </a:accent4>
      <a:accent5>
        <a:srgbClr val="B16455"/>
      </a:accent5>
      <a:accent6>
        <a:srgbClr val="E08350"/>
      </a:accent6>
      <a:hlink>
        <a:srgbClr val="5F864B"/>
      </a:hlink>
      <a:folHlink>
        <a:srgbClr val="3F877D"/>
      </a:folHlink>
    </a:clrScheme>
    <a:fontScheme name="Trade Gothic">
      <a:majorFont>
        <a:latin typeface="Trade Gothic Next Cond"/>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melightVTI" id="{7936DCFD-B587-41FD-9126-64F2709ED40B}" vid="{74F41540-78F1-4C56-9EAA-6FA6E9F1D7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TotalTime>
  <Words>5877</Words>
  <Application>Microsoft Macintosh PowerPoint</Application>
  <PresentationFormat>Widescreen</PresentationFormat>
  <Paragraphs>827</Paragraphs>
  <Slides>50</Slides>
  <Notes>50</Notes>
  <HiddenSlides>1</HiddenSlides>
  <MMClips>51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Calibri</vt:lpstr>
      <vt:lpstr>Courier New</vt:lpstr>
      <vt:lpstr>Courier New,monospace</vt:lpstr>
      <vt:lpstr>Times New Roman</vt:lpstr>
      <vt:lpstr>Trade Gothic Next Cond</vt:lpstr>
      <vt:lpstr>Trade Gothic Next Light</vt:lpstr>
      <vt:lpstr>LimelightVTI</vt:lpstr>
      <vt:lpstr>Group 6</vt:lpstr>
      <vt:lpstr>Meet The Team</vt:lpstr>
      <vt:lpstr>Motivation &amp; Background</vt:lpstr>
      <vt:lpstr>Goals and. Objectives</vt:lpstr>
      <vt:lpstr>Specifications</vt:lpstr>
      <vt:lpstr>Hardware Diagram</vt:lpstr>
      <vt:lpstr>Rover </vt:lpstr>
      <vt:lpstr>Types of Wheels</vt:lpstr>
      <vt:lpstr>Balloon Wheels</vt:lpstr>
      <vt:lpstr>Motor</vt:lpstr>
      <vt:lpstr>BLDC Motor Choice</vt:lpstr>
      <vt:lpstr>Motor Driver</vt:lpstr>
      <vt:lpstr>Motor Driver Choice</vt:lpstr>
      <vt:lpstr>Types of Sensors</vt:lpstr>
      <vt:lpstr>Ultrasonic Sensors</vt:lpstr>
      <vt:lpstr>PCB</vt:lpstr>
      <vt:lpstr>Microcontrollers</vt:lpstr>
      <vt:lpstr>Redesigned ESP32</vt:lpstr>
      <vt:lpstr>Redesigned ESP32</vt:lpstr>
      <vt:lpstr>Motor Board</vt:lpstr>
      <vt:lpstr>Motor Board</vt:lpstr>
      <vt:lpstr>Microcontrollers</vt:lpstr>
      <vt:lpstr>Raspberry PI</vt:lpstr>
      <vt:lpstr>Battery</vt:lpstr>
      <vt:lpstr>Voltage Regulators</vt:lpstr>
      <vt:lpstr>Power Supply</vt:lpstr>
      <vt:lpstr>Power Supply Schematic</vt:lpstr>
      <vt:lpstr>PowerPoint Presentation</vt:lpstr>
      <vt:lpstr>Optical System</vt:lpstr>
      <vt:lpstr>Optical System - Spectrometer</vt:lpstr>
      <vt:lpstr>LiDAR</vt:lpstr>
      <vt:lpstr>Meca500 Robot Arm</vt:lpstr>
      <vt:lpstr>Raspberry Pi Camera</vt:lpstr>
      <vt:lpstr>Software Diagram</vt:lpstr>
      <vt:lpstr>Framework</vt:lpstr>
      <vt:lpstr>Robot Operating System (ROS)</vt:lpstr>
      <vt:lpstr>Mapping and Detection</vt:lpstr>
      <vt:lpstr>Object Detection</vt:lpstr>
      <vt:lpstr>ALICS dataflow diagram</vt:lpstr>
      <vt:lpstr>Class diagram</vt:lpstr>
      <vt:lpstr>Hardware testing </vt:lpstr>
      <vt:lpstr>HARDWARE TESTING</vt:lpstr>
      <vt:lpstr>PowerPoint Presentation</vt:lpstr>
      <vt:lpstr>SOFTWARE TESTING</vt:lpstr>
      <vt:lpstr>INTEGRATION &amp; SYSTEM TESTING</vt:lpstr>
      <vt:lpstr>Distribution of work</vt:lpstr>
      <vt:lpstr>Design Constraints</vt:lpstr>
      <vt:lpstr>Budget</vt:lpstr>
      <vt:lpstr>Future Milestones</vt:lpstr>
      <vt:lpstr>Thank you for watching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Mary Bartlinski</cp:lastModifiedBy>
  <cp:revision>2</cp:revision>
  <dcterms:created xsi:type="dcterms:W3CDTF">2024-08-26T20:19:05Z</dcterms:created>
  <dcterms:modified xsi:type="dcterms:W3CDTF">2024-09-25T15:05:37Z</dcterms:modified>
</cp:coreProperties>
</file>